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9"/>
  </p:notesMasterIdLst>
  <p:handoutMasterIdLst>
    <p:handoutMasterId r:id="rId10"/>
  </p:handoutMasterIdLst>
  <p:sldIdLst>
    <p:sldId id="256" r:id="rId3"/>
    <p:sldId id="257" r:id="rId4"/>
    <p:sldId id="258" r:id="rId5"/>
    <p:sldId id="259" r:id="rId6"/>
    <p:sldId id="260" r:id="rId7"/>
    <p:sldId id="261" r:id="rId8"/>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63" autoAdjust="0"/>
    <p:restoredTop sz="94660"/>
  </p:normalViewPr>
  <p:slideViewPr>
    <p:cSldViewPr showGuides="1">
      <p:cViewPr varScale="1">
        <p:scale>
          <a:sx n="77" d="100"/>
          <a:sy n="77" d="100"/>
        </p:scale>
        <p:origin x="80" y="128"/>
      </p:cViewPr>
      <p:guideLst>
        <p:guide orient="horz" pos="2160"/>
        <p:guide pos="3840"/>
      </p:guideLst>
    </p:cSldViewPr>
  </p:slideViewPr>
  <p:notesTextViewPr>
    <p:cViewPr>
      <p:scale>
        <a:sx n="1" d="1"/>
        <a:sy n="1" d="1"/>
      </p:scale>
      <p:origin x="0" y="0"/>
    </p:cViewPr>
  </p:notesTextViewPr>
  <p:notesViewPr>
    <p:cSldViewPr showGuides="1">
      <p:cViewPr varScale="1">
        <p:scale>
          <a:sx n="88" d="100"/>
          <a:sy n="88" d="100"/>
        </p:scale>
        <p:origin x="3738" y="10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238678B-1B4D-4652-BA39-60FAA2406C67}" type="datetimeFigureOut">
              <a:rPr lang="fi-FI" smtClean="0"/>
              <a:pPr/>
              <a:t>5.2.2024</a:t>
            </a:fld>
            <a:endParaRPr lang="fi-FI"/>
          </a:p>
        </p:txBody>
      </p:sp>
      <p:sp>
        <p:nvSpPr>
          <p:cNvPr id="4" name="Alatunnisteen paikkamerkki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i-FI"/>
          </a:p>
        </p:txBody>
      </p:sp>
      <p:sp>
        <p:nvSpPr>
          <p:cNvPr id="5" name="Dian numeron paikkamerkki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55C1D27-33AE-48B6-8533-0AD83FE590F6}" type="slidenum">
              <a:rPr lang="fi-FI" smtClean="0"/>
              <a:pPr/>
              <a:t>‹#›</a:t>
            </a:fld>
            <a:endParaRPr lang="fi-FI"/>
          </a:p>
        </p:txBody>
      </p:sp>
    </p:spTree>
    <p:extLst>
      <p:ext uri="{BB962C8B-B14F-4D97-AF65-F5344CB8AC3E}">
        <p14:creationId xmlns:p14="http://schemas.microsoft.com/office/powerpoint/2010/main" val="2561685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C5D6633-A21D-41F6-9DCA-55C2031F52E3}" type="datetimeFigureOut">
              <a:rPr lang="fi-FI" smtClean="0"/>
              <a:pPr/>
              <a:t>5.2.2024</a:t>
            </a:fld>
            <a:endParaRPr lang="fi-FI"/>
          </a:p>
        </p:txBody>
      </p:sp>
      <p:sp>
        <p:nvSpPr>
          <p:cNvPr id="4" name="Dian kuvan paikkamerkki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3E1084E-A856-495C-B990-28A3E30098E6}" type="slidenum">
              <a:rPr lang="fi-FI" smtClean="0"/>
              <a:pPr/>
              <a:t>‹#›</a:t>
            </a:fld>
            <a:endParaRPr lang="fi-FI"/>
          </a:p>
        </p:txBody>
      </p:sp>
    </p:spTree>
    <p:extLst>
      <p:ext uri="{BB962C8B-B14F-4D97-AF65-F5344CB8AC3E}">
        <p14:creationId xmlns:p14="http://schemas.microsoft.com/office/powerpoint/2010/main" val="14290611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g"/><Relationship Id="rId1" Type="http://schemas.openxmlformats.org/officeDocument/2006/relationships/slideMaster" Target="../slideMasters/slideMaster1.xml"/><Relationship Id="rId4" Type="http://schemas.openxmlformats.org/officeDocument/2006/relationships/image" Target="../media/image4.wmf"/></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e_title_slide">
    <p:spTree>
      <p:nvGrpSpPr>
        <p:cNvPr id="1" name=""/>
        <p:cNvGrpSpPr/>
        <p:nvPr/>
      </p:nvGrpSpPr>
      <p:grpSpPr>
        <a:xfrm>
          <a:off x="0" y="0"/>
          <a:ext cx="0" cy="0"/>
          <a:chOff x="0" y="0"/>
          <a:chExt cx="0" cy="0"/>
        </a:xfrm>
      </p:grpSpPr>
      <p:sp>
        <p:nvSpPr>
          <p:cNvPr id="2" name="Otsikko 1"/>
          <p:cNvSpPr>
            <a:spLocks noGrp="1"/>
          </p:cNvSpPr>
          <p:nvPr>
            <p:ph type="ctrTitle"/>
          </p:nvPr>
        </p:nvSpPr>
        <p:spPr>
          <a:xfrm>
            <a:off x="1274507" y="2708920"/>
            <a:ext cx="7701813" cy="1533018"/>
          </a:xfrm>
        </p:spPr>
        <p:txBody>
          <a:bodyPr>
            <a:noAutofit/>
          </a:bodyPr>
          <a:lstStyle>
            <a:lvl1pPr algn="l">
              <a:lnSpc>
                <a:spcPct val="100000"/>
              </a:lnSpc>
              <a:defRPr sz="3600" b="0"/>
            </a:lvl1pPr>
          </a:lstStyle>
          <a:p>
            <a:r>
              <a:rPr lang="fi-FI"/>
              <a:t>Muokkaa ots. perustyyl. napsautt.</a:t>
            </a:r>
            <a:endParaRPr lang="fi-FI" dirty="0"/>
          </a:p>
        </p:txBody>
      </p:sp>
      <p:sp>
        <p:nvSpPr>
          <p:cNvPr id="3" name="Alaotsikko 2"/>
          <p:cNvSpPr>
            <a:spLocks noGrp="1"/>
          </p:cNvSpPr>
          <p:nvPr>
            <p:ph type="subTitle" idx="1"/>
          </p:nvPr>
        </p:nvSpPr>
        <p:spPr>
          <a:xfrm>
            <a:off x="1274507" y="4365104"/>
            <a:ext cx="7701813" cy="720080"/>
          </a:xfrm>
        </p:spPr>
        <p:txBody>
          <a:bodyPr>
            <a:noAutofit/>
          </a:bodyPr>
          <a:lstStyle>
            <a:lvl1pPr marL="0" indent="0" algn="l">
              <a:buNone/>
              <a:defRPr sz="1400">
                <a:solidFill>
                  <a:srgbClr val="00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endParaRPr lang="fi-FI" dirty="0"/>
          </a:p>
        </p:txBody>
      </p:sp>
      <p:sp>
        <p:nvSpPr>
          <p:cNvPr id="6" name="Dian numeron paikkamerkki 5"/>
          <p:cNvSpPr>
            <a:spLocks noGrp="1"/>
          </p:cNvSpPr>
          <p:nvPr>
            <p:ph type="sldNum" sz="quarter" idx="12"/>
          </p:nvPr>
        </p:nvSpPr>
        <p:spPr/>
        <p:txBody>
          <a:bodyPr/>
          <a:lstStyle/>
          <a:p>
            <a:fld id="{90912E3B-9838-4611-AED2-1868E41D44C1}" type="slidenum">
              <a:rPr lang="fi-FI" smtClean="0"/>
              <a:pPr/>
              <a:t>‹#›</a:t>
            </a:fld>
            <a:endParaRPr lang="fi-FI"/>
          </a:p>
        </p:txBody>
      </p:sp>
      <p:sp>
        <p:nvSpPr>
          <p:cNvPr id="4" name="Päivämäärän paikkamerkki 3"/>
          <p:cNvSpPr>
            <a:spLocks noGrp="1"/>
          </p:cNvSpPr>
          <p:nvPr>
            <p:ph type="dt" sz="half" idx="10"/>
          </p:nvPr>
        </p:nvSpPr>
        <p:spPr/>
        <p:txBody>
          <a:bodyPr/>
          <a:lstStyle/>
          <a:p>
            <a:r>
              <a:rPr lang="fi-FI"/>
              <a:t>10.8.2023</a:t>
            </a:r>
          </a:p>
        </p:txBody>
      </p:sp>
      <p:sp>
        <p:nvSpPr>
          <p:cNvPr id="5" name="Alatunnisteen paikkamerkki 4"/>
          <p:cNvSpPr>
            <a:spLocks noGrp="1"/>
          </p:cNvSpPr>
          <p:nvPr>
            <p:ph type="ftr" sz="quarter" idx="11"/>
          </p:nvPr>
        </p:nvSpPr>
        <p:spPr>
          <a:xfrm>
            <a:off x="2619243" y="6545238"/>
            <a:ext cx="5636998" cy="196131"/>
          </a:xfrm>
        </p:spPr>
        <p:txBody>
          <a:bodyPr/>
          <a:lstStyle/>
          <a:p>
            <a:r>
              <a:rPr lang="fi-FI"/>
              <a:t>Mikkonen Maija-Liisa</a:t>
            </a:r>
            <a:endParaRPr lang="fi-FI" dirty="0"/>
          </a:p>
        </p:txBody>
      </p:sp>
      <p:pic>
        <p:nvPicPr>
          <p:cNvPr id="10" name="Kuva 9">
            <a:extLs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114113" y="566"/>
            <a:ext cx="4077887" cy="6857434"/>
          </a:xfrm>
          <a:prstGeom prst="rect">
            <a:avLst/>
          </a:prstGeom>
        </p:spPr>
      </p:pic>
      <p:pic>
        <p:nvPicPr>
          <p:cNvPr id="8" name="Kuva 7">
            <a:extLst>
              <a:ext uri="{FF2B5EF4-FFF2-40B4-BE49-F238E27FC236}">
                <a16:creationId xmlns:a16="http://schemas.microsoft.com/office/drawing/2014/main" id="{6DF54940-052E-9537-7AF1-9712BF59BD7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32800" y="669600"/>
            <a:ext cx="4437522" cy="1609200"/>
          </a:xfrm>
          <a:prstGeom prst="rect">
            <a:avLst/>
          </a:prstGeom>
        </p:spPr>
      </p:pic>
    </p:spTree>
    <p:extLst>
      <p:ext uri="{BB962C8B-B14F-4D97-AF65-F5344CB8AC3E}">
        <p14:creationId xmlns:p14="http://schemas.microsoft.com/office/powerpoint/2010/main" val="1562618174"/>
      </p:ext>
    </p:extLst>
  </p:cSld>
  <p:clrMapOvr>
    <a:masterClrMapping/>
  </p:clrMapOvr>
  <p:hf hdr="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e_title_slide_eu-logo">
    <p:spTree>
      <p:nvGrpSpPr>
        <p:cNvPr id="1" name=""/>
        <p:cNvGrpSpPr/>
        <p:nvPr/>
      </p:nvGrpSpPr>
      <p:grpSpPr>
        <a:xfrm>
          <a:off x="0" y="0"/>
          <a:ext cx="0" cy="0"/>
          <a:chOff x="0" y="0"/>
          <a:chExt cx="0" cy="0"/>
        </a:xfrm>
      </p:grpSpPr>
      <p:pic>
        <p:nvPicPr>
          <p:cNvPr id="12" name="Kuva 11">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065008" y="-5626"/>
            <a:ext cx="4126992" cy="6858000"/>
          </a:xfrm>
          <a:prstGeom prst="rect">
            <a:avLst/>
          </a:prstGeom>
        </p:spPr>
      </p:pic>
      <p:sp>
        <p:nvSpPr>
          <p:cNvPr id="14" name="Otsikko 1"/>
          <p:cNvSpPr>
            <a:spLocks noGrp="1"/>
          </p:cNvSpPr>
          <p:nvPr>
            <p:ph type="ctrTitle"/>
          </p:nvPr>
        </p:nvSpPr>
        <p:spPr>
          <a:xfrm>
            <a:off x="1274507" y="2708920"/>
            <a:ext cx="7701813" cy="1533018"/>
          </a:xfrm>
        </p:spPr>
        <p:txBody>
          <a:bodyPr>
            <a:noAutofit/>
          </a:bodyPr>
          <a:lstStyle>
            <a:lvl1pPr algn="l">
              <a:lnSpc>
                <a:spcPct val="100000"/>
              </a:lnSpc>
              <a:defRPr sz="3600" b="0"/>
            </a:lvl1pPr>
          </a:lstStyle>
          <a:p>
            <a:r>
              <a:rPr lang="fi-FI"/>
              <a:t>Muokkaa ots. perustyyl. napsautt.</a:t>
            </a:r>
            <a:endParaRPr lang="fi-FI" dirty="0"/>
          </a:p>
        </p:txBody>
      </p:sp>
      <p:sp>
        <p:nvSpPr>
          <p:cNvPr id="15" name="Alaotsikko 2"/>
          <p:cNvSpPr>
            <a:spLocks noGrp="1"/>
          </p:cNvSpPr>
          <p:nvPr>
            <p:ph type="subTitle" idx="1"/>
          </p:nvPr>
        </p:nvSpPr>
        <p:spPr>
          <a:xfrm>
            <a:off x="1274507" y="4365104"/>
            <a:ext cx="7701813" cy="720080"/>
          </a:xfrm>
        </p:spPr>
        <p:txBody>
          <a:bodyPr>
            <a:noAutofit/>
          </a:bodyPr>
          <a:lstStyle>
            <a:lvl1pPr marL="0" indent="0" algn="l">
              <a:buNone/>
              <a:defRPr sz="1400">
                <a:solidFill>
                  <a:srgbClr val="00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endParaRPr lang="fi-FI" dirty="0"/>
          </a:p>
        </p:txBody>
      </p:sp>
      <p:sp>
        <p:nvSpPr>
          <p:cNvPr id="6" name="Dian numeron paikkamerkki 5"/>
          <p:cNvSpPr>
            <a:spLocks noGrp="1"/>
          </p:cNvSpPr>
          <p:nvPr>
            <p:ph type="sldNum" sz="quarter" idx="12"/>
          </p:nvPr>
        </p:nvSpPr>
        <p:spPr/>
        <p:txBody>
          <a:bodyPr/>
          <a:lstStyle/>
          <a:p>
            <a:fld id="{90912E3B-9838-4611-AED2-1868E41D44C1}" type="slidenum">
              <a:rPr lang="fi-FI" smtClean="0"/>
              <a:pPr/>
              <a:t>‹#›</a:t>
            </a:fld>
            <a:endParaRPr lang="fi-FI"/>
          </a:p>
        </p:txBody>
      </p:sp>
      <p:sp>
        <p:nvSpPr>
          <p:cNvPr id="4" name="Päivämäärän paikkamerkki 3"/>
          <p:cNvSpPr>
            <a:spLocks noGrp="1"/>
          </p:cNvSpPr>
          <p:nvPr>
            <p:ph type="dt" sz="half" idx="10"/>
          </p:nvPr>
        </p:nvSpPr>
        <p:spPr/>
        <p:txBody>
          <a:bodyPr/>
          <a:lstStyle/>
          <a:p>
            <a:r>
              <a:rPr lang="fi-FI"/>
              <a:t>10.8.2023</a:t>
            </a:r>
          </a:p>
        </p:txBody>
      </p:sp>
      <p:sp>
        <p:nvSpPr>
          <p:cNvPr id="5" name="Alatunnisteen paikkamerkki 4"/>
          <p:cNvSpPr>
            <a:spLocks noGrp="1"/>
          </p:cNvSpPr>
          <p:nvPr>
            <p:ph type="ftr" sz="quarter" idx="11"/>
          </p:nvPr>
        </p:nvSpPr>
        <p:spPr/>
        <p:txBody>
          <a:bodyPr/>
          <a:lstStyle/>
          <a:p>
            <a:r>
              <a:rPr lang="fi-FI"/>
              <a:t>Mikkonen Maija-Liisa</a:t>
            </a:r>
            <a:endParaRPr lang="fi-FI" dirty="0"/>
          </a:p>
        </p:txBody>
      </p:sp>
      <p:pic>
        <p:nvPicPr>
          <p:cNvPr id="11" name="Kuvan paikkamerkki 12">
            <a:extLst>
              <a:ext uri="{C183D7F6-B498-43B3-948B-1728B52AA6E4}">
                <adec:decorative xmlns:adec="http://schemas.microsoft.com/office/drawing/2017/decorative" val="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2137" b="-8"/>
          <a:stretch/>
        </p:blipFill>
        <p:spPr>
          <a:xfrm>
            <a:off x="9552384" y="5013176"/>
            <a:ext cx="1151952" cy="1361550"/>
          </a:xfrm>
          <a:prstGeom prst="rect">
            <a:avLst/>
          </a:prstGeom>
        </p:spPr>
      </p:pic>
      <p:pic>
        <p:nvPicPr>
          <p:cNvPr id="2" name="Kuva 1">
            <a:extLst>
              <a:ext uri="{FF2B5EF4-FFF2-40B4-BE49-F238E27FC236}">
                <a16:creationId xmlns:a16="http://schemas.microsoft.com/office/drawing/2014/main" id="{6CF548CB-4D56-2C1B-8AF4-6F5B78C8563C}"/>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32800" y="669600"/>
            <a:ext cx="4437522" cy="1609200"/>
          </a:xfrm>
          <a:prstGeom prst="rect">
            <a:avLst/>
          </a:prstGeom>
        </p:spPr>
      </p:pic>
    </p:spTree>
    <p:extLst>
      <p:ext uri="{BB962C8B-B14F-4D97-AF65-F5344CB8AC3E}">
        <p14:creationId xmlns:p14="http://schemas.microsoft.com/office/powerpoint/2010/main" val="3234508414"/>
      </p:ext>
    </p:extLst>
  </p:cSld>
  <p:clrMapOvr>
    <a:masterClrMapping/>
  </p:clrMapOvr>
  <p:hf hdr="0"/>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e_title_and_content">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lnSpc>
                <a:spcPct val="100000"/>
              </a:lnSpc>
              <a:defRPr/>
            </a:lvl1pPr>
          </a:lstStyle>
          <a:p>
            <a:r>
              <a:rPr lang="fi-FI"/>
              <a:t>Muokkaa ots. perustyyl. napsautt.</a:t>
            </a:r>
            <a:endParaRPr lang="fi-FI" dirty="0"/>
          </a:p>
        </p:txBody>
      </p:sp>
      <p:sp>
        <p:nvSpPr>
          <p:cNvPr id="3" name="Sisällön paikkamerkki 2"/>
          <p:cNvSpPr>
            <a:spLocks noGrp="1"/>
          </p:cNvSpPr>
          <p:nvPr>
            <p:ph idx="1"/>
          </p:nvPr>
        </p:nvSpPr>
        <p:spPr/>
        <p:txBody>
          <a:bodyPr>
            <a:noAutofit/>
          </a:bodyPr>
          <a:lstStyle>
            <a:lvl2pPr>
              <a:lnSpc>
                <a:spcPct val="100000"/>
              </a:lnSpc>
              <a:defRPr/>
            </a:lvl2pPr>
            <a:lvl3pPr>
              <a:lnSpc>
                <a:spcPct val="100000"/>
              </a:lnSpc>
              <a:defRPr/>
            </a:lvl3pPr>
            <a:lvl4pPr>
              <a:lnSpc>
                <a:spcPct val="100000"/>
              </a:lnSpc>
              <a:defRPr/>
            </a:lvl4pPr>
            <a:lvl5pPr>
              <a:lnSpc>
                <a:spcPct val="100000"/>
              </a:lnSpc>
              <a:defRPr/>
            </a:lvl5pPr>
          </a:lstStyle>
          <a:p>
            <a:pPr lvl="0"/>
            <a:r>
              <a:rPr lang="fi-FI"/>
              <a:t>Muokkaa tekstin perustyylejä napsauttamalla</a:t>
            </a:r>
          </a:p>
          <a:p>
            <a:pPr lvl="1"/>
            <a:r>
              <a:rPr lang="fi-FI"/>
              <a:t>toinen taso</a:t>
            </a:r>
          </a:p>
          <a:p>
            <a:pPr lvl="2"/>
            <a:r>
              <a:rPr lang="fi-FI"/>
              <a:t>kolmas taso</a:t>
            </a:r>
          </a:p>
          <a:p>
            <a:pPr lvl="3"/>
            <a:r>
              <a:rPr lang="fi-FI"/>
              <a:t>neljäs taso</a:t>
            </a:r>
          </a:p>
        </p:txBody>
      </p:sp>
      <p:sp>
        <p:nvSpPr>
          <p:cNvPr id="6" name="Dian numeron paikkamerkki 5"/>
          <p:cNvSpPr>
            <a:spLocks noGrp="1"/>
          </p:cNvSpPr>
          <p:nvPr>
            <p:ph type="sldNum" sz="quarter" idx="12"/>
          </p:nvPr>
        </p:nvSpPr>
        <p:spPr/>
        <p:txBody>
          <a:bodyPr/>
          <a:lstStyle/>
          <a:p>
            <a:fld id="{90912E3B-9838-4611-AED2-1868E41D44C1}" type="slidenum">
              <a:rPr lang="fi-FI" smtClean="0"/>
              <a:pPr/>
              <a:t>‹#›</a:t>
            </a:fld>
            <a:endParaRPr lang="fi-FI"/>
          </a:p>
        </p:txBody>
      </p:sp>
      <p:sp>
        <p:nvSpPr>
          <p:cNvPr id="4" name="Päivämäärän paikkamerkki 3"/>
          <p:cNvSpPr>
            <a:spLocks noGrp="1"/>
          </p:cNvSpPr>
          <p:nvPr>
            <p:ph type="dt" sz="half" idx="10"/>
          </p:nvPr>
        </p:nvSpPr>
        <p:spPr/>
        <p:txBody>
          <a:bodyPr/>
          <a:lstStyle/>
          <a:p>
            <a:r>
              <a:rPr lang="fi-FI"/>
              <a:t>10.8.2023</a:t>
            </a:r>
          </a:p>
        </p:txBody>
      </p:sp>
      <p:sp>
        <p:nvSpPr>
          <p:cNvPr id="5" name="Alatunnisteen paikkamerkki 4"/>
          <p:cNvSpPr>
            <a:spLocks noGrp="1"/>
          </p:cNvSpPr>
          <p:nvPr>
            <p:ph type="ftr" sz="quarter" idx="11"/>
          </p:nvPr>
        </p:nvSpPr>
        <p:spPr>
          <a:xfrm>
            <a:off x="2616200" y="6545238"/>
            <a:ext cx="6357077" cy="196131"/>
          </a:xfrm>
        </p:spPr>
        <p:txBody>
          <a:bodyPr/>
          <a:lstStyle/>
          <a:p>
            <a:r>
              <a:rPr lang="fi-FI"/>
              <a:t>Mikkonen Maija-Liisa</a:t>
            </a:r>
            <a:endParaRPr lang="fi-FI" dirty="0"/>
          </a:p>
        </p:txBody>
      </p:sp>
      <p:pic>
        <p:nvPicPr>
          <p:cNvPr id="8" name="Kuva 7">
            <a:extLst>
              <a:ext uri="{FF2B5EF4-FFF2-40B4-BE49-F238E27FC236}">
                <a16:creationId xmlns:a16="http://schemas.microsoft.com/office/drawing/2014/main" id="{58CAEB24-40E6-661F-030E-43247A25266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663952" y="2554644"/>
            <a:ext cx="4951476" cy="3494532"/>
          </a:xfrm>
          <a:prstGeom prst="rect">
            <a:avLst/>
          </a:prstGeom>
        </p:spPr>
      </p:pic>
    </p:spTree>
    <p:extLst>
      <p:ext uri="{BB962C8B-B14F-4D97-AF65-F5344CB8AC3E}">
        <p14:creationId xmlns:p14="http://schemas.microsoft.com/office/powerpoint/2010/main" val="3984191605"/>
      </p:ext>
    </p:extLst>
  </p:cSld>
  <p:clrMapOvr>
    <a:masterClrMapping/>
  </p:clrMapOvr>
  <p:hf hdr="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e_two_contents">
    <p:spTree>
      <p:nvGrpSpPr>
        <p:cNvPr id="1" name=""/>
        <p:cNvGrpSpPr/>
        <p:nvPr/>
      </p:nvGrpSpPr>
      <p:grpSpPr>
        <a:xfrm>
          <a:off x="0" y="0"/>
          <a:ext cx="0" cy="0"/>
          <a:chOff x="0" y="0"/>
          <a:chExt cx="0" cy="0"/>
        </a:xfrm>
      </p:grpSpPr>
      <p:sp>
        <p:nvSpPr>
          <p:cNvPr id="2" name="Otsikko 1"/>
          <p:cNvSpPr>
            <a:spLocks noGrp="1"/>
          </p:cNvSpPr>
          <p:nvPr>
            <p:ph type="title"/>
          </p:nvPr>
        </p:nvSpPr>
        <p:spPr>
          <a:xfrm>
            <a:off x="1084123" y="498462"/>
            <a:ext cx="10196453" cy="1113543"/>
          </a:xfrm>
        </p:spPr>
        <p:txBody>
          <a:bodyPr/>
          <a:lstStyle/>
          <a:p>
            <a:r>
              <a:rPr lang="fi-FI"/>
              <a:t>Muokkaa ots. perustyyl. napsautt.</a:t>
            </a:r>
            <a:endParaRPr lang="fi-FI" dirty="0"/>
          </a:p>
        </p:txBody>
      </p:sp>
      <p:sp>
        <p:nvSpPr>
          <p:cNvPr id="3" name="Sisällön paikkamerkki 2"/>
          <p:cNvSpPr>
            <a:spLocks noGrp="1"/>
          </p:cNvSpPr>
          <p:nvPr>
            <p:ph sz="half" idx="1"/>
          </p:nvPr>
        </p:nvSpPr>
        <p:spPr>
          <a:xfrm>
            <a:off x="1089653" y="1844825"/>
            <a:ext cx="4992555" cy="4281339"/>
          </a:xfrm>
        </p:spPr>
        <p:txBody>
          <a:bodyPr/>
          <a:lstStyle>
            <a:lvl1pPr>
              <a:defRPr sz="2200"/>
            </a:lvl1pPr>
            <a:lvl2pPr>
              <a:lnSpc>
                <a:spcPct val="100000"/>
              </a:lnSpc>
              <a:defRPr sz="1800"/>
            </a:lvl2pPr>
            <a:lvl3pPr>
              <a:lnSpc>
                <a:spcPct val="100000"/>
              </a:lnSpc>
              <a:defRPr sz="1800"/>
            </a:lvl3pPr>
            <a:lvl4pPr>
              <a:lnSpc>
                <a:spcPct val="100000"/>
              </a:lnSpc>
              <a:defRPr sz="1800"/>
            </a:lvl4pPr>
            <a:lvl5pPr>
              <a:lnSpc>
                <a:spcPct val="100000"/>
              </a:lnSpc>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p:txBody>
      </p:sp>
      <p:sp>
        <p:nvSpPr>
          <p:cNvPr id="4" name="Sisällön paikkamerkki 3"/>
          <p:cNvSpPr>
            <a:spLocks noGrp="1"/>
          </p:cNvSpPr>
          <p:nvPr>
            <p:ph sz="half" idx="2"/>
          </p:nvPr>
        </p:nvSpPr>
        <p:spPr>
          <a:xfrm>
            <a:off x="6274229" y="1844825"/>
            <a:ext cx="5006347" cy="4281339"/>
          </a:xfrm>
        </p:spPr>
        <p:txBody>
          <a:bodyPr/>
          <a:lstStyle>
            <a:lvl1pPr>
              <a:defRPr sz="2200"/>
            </a:lvl1pPr>
            <a:lvl2pPr>
              <a:lnSpc>
                <a:spcPct val="100000"/>
              </a:lnSpc>
              <a:defRPr sz="1800"/>
            </a:lvl2pPr>
            <a:lvl3pPr>
              <a:lnSpc>
                <a:spcPct val="100000"/>
              </a:lnSpc>
              <a:defRPr sz="1800"/>
            </a:lvl3pPr>
            <a:lvl4pPr>
              <a:lnSpc>
                <a:spcPct val="100000"/>
              </a:lnSpc>
              <a:defRPr sz="1800"/>
            </a:lvl4pPr>
            <a:lvl5pPr>
              <a:lnSpc>
                <a:spcPct val="100000"/>
              </a:lnSpc>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p:txBody>
      </p:sp>
      <p:sp>
        <p:nvSpPr>
          <p:cNvPr id="7" name="Dian numeron paikkamerkki 6"/>
          <p:cNvSpPr>
            <a:spLocks noGrp="1"/>
          </p:cNvSpPr>
          <p:nvPr>
            <p:ph type="sldNum" sz="quarter" idx="12"/>
          </p:nvPr>
        </p:nvSpPr>
        <p:spPr/>
        <p:txBody>
          <a:bodyPr/>
          <a:lstStyle/>
          <a:p>
            <a:fld id="{90912E3B-9838-4611-AED2-1868E41D44C1}" type="slidenum">
              <a:rPr lang="fi-FI" smtClean="0"/>
              <a:pPr/>
              <a:t>‹#›</a:t>
            </a:fld>
            <a:endParaRPr lang="fi-FI"/>
          </a:p>
        </p:txBody>
      </p:sp>
      <p:sp>
        <p:nvSpPr>
          <p:cNvPr id="5" name="Päivämäärän paikkamerkki 4"/>
          <p:cNvSpPr>
            <a:spLocks noGrp="1"/>
          </p:cNvSpPr>
          <p:nvPr>
            <p:ph type="dt" sz="half" idx="10"/>
          </p:nvPr>
        </p:nvSpPr>
        <p:spPr/>
        <p:txBody>
          <a:bodyPr/>
          <a:lstStyle/>
          <a:p>
            <a:r>
              <a:rPr lang="fi-FI"/>
              <a:t>10.8.2023</a:t>
            </a:r>
          </a:p>
        </p:txBody>
      </p:sp>
      <p:sp>
        <p:nvSpPr>
          <p:cNvPr id="6" name="Alatunnisteen paikkamerkki 5"/>
          <p:cNvSpPr>
            <a:spLocks noGrp="1"/>
          </p:cNvSpPr>
          <p:nvPr>
            <p:ph type="ftr" sz="quarter" idx="11"/>
          </p:nvPr>
        </p:nvSpPr>
        <p:spPr/>
        <p:txBody>
          <a:bodyPr/>
          <a:lstStyle/>
          <a:p>
            <a:r>
              <a:rPr lang="fi-FI"/>
              <a:t>Mikkonen Maija-Liisa</a:t>
            </a:r>
            <a:endParaRPr lang="fi-FI" dirty="0"/>
          </a:p>
        </p:txBody>
      </p:sp>
    </p:spTree>
    <p:extLst>
      <p:ext uri="{BB962C8B-B14F-4D97-AF65-F5344CB8AC3E}">
        <p14:creationId xmlns:p14="http://schemas.microsoft.com/office/powerpoint/2010/main" val="1912263754"/>
      </p:ext>
    </p:extLst>
  </p:cSld>
  <p:clrMapOvr>
    <a:masterClrMapping/>
  </p:clrMapOvr>
  <p:hf hdr="0"/>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e_only_title">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lnSpc>
                <a:spcPct val="100000"/>
              </a:lnSpc>
              <a:defRPr/>
            </a:lvl1pPr>
          </a:lstStyle>
          <a:p>
            <a:r>
              <a:rPr lang="fi-FI"/>
              <a:t>Muokkaa ots. perustyyl. napsautt.</a:t>
            </a:r>
            <a:endParaRPr lang="fi-FI" dirty="0"/>
          </a:p>
        </p:txBody>
      </p:sp>
      <p:sp>
        <p:nvSpPr>
          <p:cNvPr id="5" name="Dian numeron paikkamerkki 4"/>
          <p:cNvSpPr>
            <a:spLocks noGrp="1"/>
          </p:cNvSpPr>
          <p:nvPr>
            <p:ph type="sldNum" sz="quarter" idx="12"/>
          </p:nvPr>
        </p:nvSpPr>
        <p:spPr/>
        <p:txBody>
          <a:bodyPr/>
          <a:lstStyle/>
          <a:p>
            <a:fld id="{90912E3B-9838-4611-AED2-1868E41D44C1}" type="slidenum">
              <a:rPr lang="fi-FI" smtClean="0"/>
              <a:pPr/>
              <a:t>‹#›</a:t>
            </a:fld>
            <a:endParaRPr lang="fi-FI"/>
          </a:p>
        </p:txBody>
      </p:sp>
      <p:sp>
        <p:nvSpPr>
          <p:cNvPr id="3" name="Päivämäärän paikkamerkki 2"/>
          <p:cNvSpPr>
            <a:spLocks noGrp="1"/>
          </p:cNvSpPr>
          <p:nvPr>
            <p:ph type="dt" sz="half" idx="10"/>
          </p:nvPr>
        </p:nvSpPr>
        <p:spPr/>
        <p:txBody>
          <a:bodyPr/>
          <a:lstStyle/>
          <a:p>
            <a:r>
              <a:rPr lang="fi-FI"/>
              <a:t>10.8.2023</a:t>
            </a:r>
          </a:p>
        </p:txBody>
      </p:sp>
      <p:sp>
        <p:nvSpPr>
          <p:cNvPr id="4" name="Alatunnisteen paikkamerkki 3"/>
          <p:cNvSpPr>
            <a:spLocks noGrp="1"/>
          </p:cNvSpPr>
          <p:nvPr>
            <p:ph type="ftr" sz="quarter" idx="11"/>
          </p:nvPr>
        </p:nvSpPr>
        <p:spPr/>
        <p:txBody>
          <a:bodyPr/>
          <a:lstStyle/>
          <a:p>
            <a:r>
              <a:rPr lang="fi-FI"/>
              <a:t>Mikkonen Maija-Liisa</a:t>
            </a:r>
            <a:endParaRPr lang="fi-FI" dirty="0"/>
          </a:p>
        </p:txBody>
      </p:sp>
    </p:spTree>
    <p:extLst>
      <p:ext uri="{BB962C8B-B14F-4D97-AF65-F5344CB8AC3E}">
        <p14:creationId xmlns:p14="http://schemas.microsoft.com/office/powerpoint/2010/main" val="982026813"/>
      </p:ext>
    </p:extLst>
  </p:cSld>
  <p:clrMapOvr>
    <a:masterClrMapping/>
  </p:clrMapOvr>
  <p:hf hdr="0"/>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te_blank">
    <p:spTree>
      <p:nvGrpSpPr>
        <p:cNvPr id="1" name=""/>
        <p:cNvGrpSpPr/>
        <p:nvPr/>
      </p:nvGrpSpPr>
      <p:grpSpPr>
        <a:xfrm>
          <a:off x="0" y="0"/>
          <a:ext cx="0" cy="0"/>
          <a:chOff x="0" y="0"/>
          <a:chExt cx="0" cy="0"/>
        </a:xfrm>
      </p:grpSpPr>
      <p:sp>
        <p:nvSpPr>
          <p:cNvPr id="4" name="Dian numeron paikkamerkki 3"/>
          <p:cNvSpPr>
            <a:spLocks noGrp="1"/>
          </p:cNvSpPr>
          <p:nvPr>
            <p:ph type="sldNum" sz="quarter" idx="12"/>
          </p:nvPr>
        </p:nvSpPr>
        <p:spPr/>
        <p:txBody>
          <a:bodyPr/>
          <a:lstStyle/>
          <a:p>
            <a:fld id="{90912E3B-9838-4611-AED2-1868E41D44C1}" type="slidenum">
              <a:rPr lang="fi-FI" smtClean="0"/>
              <a:pPr/>
              <a:t>‹#›</a:t>
            </a:fld>
            <a:endParaRPr lang="fi-FI"/>
          </a:p>
        </p:txBody>
      </p:sp>
      <p:sp>
        <p:nvSpPr>
          <p:cNvPr id="2" name="Päivämäärän paikkamerkki 1"/>
          <p:cNvSpPr>
            <a:spLocks noGrp="1"/>
          </p:cNvSpPr>
          <p:nvPr>
            <p:ph type="dt" sz="half" idx="10"/>
          </p:nvPr>
        </p:nvSpPr>
        <p:spPr/>
        <p:txBody>
          <a:bodyPr/>
          <a:lstStyle/>
          <a:p>
            <a:r>
              <a:rPr lang="fi-FI"/>
              <a:t>10.8.2023</a:t>
            </a:r>
          </a:p>
        </p:txBody>
      </p:sp>
      <p:sp>
        <p:nvSpPr>
          <p:cNvPr id="3" name="Alatunnisteen paikkamerkki 2"/>
          <p:cNvSpPr>
            <a:spLocks noGrp="1"/>
          </p:cNvSpPr>
          <p:nvPr>
            <p:ph type="ftr" sz="quarter" idx="11"/>
          </p:nvPr>
        </p:nvSpPr>
        <p:spPr/>
        <p:txBody>
          <a:bodyPr/>
          <a:lstStyle/>
          <a:p>
            <a:r>
              <a:rPr lang="fi-FI"/>
              <a:t>Mikkonen Maija-Liisa</a:t>
            </a:r>
            <a:endParaRPr lang="fi-FI" dirty="0"/>
          </a:p>
        </p:txBody>
      </p:sp>
    </p:spTree>
    <p:extLst>
      <p:ext uri="{BB962C8B-B14F-4D97-AF65-F5344CB8AC3E}">
        <p14:creationId xmlns:p14="http://schemas.microsoft.com/office/powerpoint/2010/main" val="1259832160"/>
      </p:ext>
    </p:extLst>
  </p:cSld>
  <p:clrMapOvr>
    <a:masterClrMapping/>
  </p:clrMapOvr>
  <p:hf hdr="0"/>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1084124" y="498462"/>
            <a:ext cx="9332357" cy="1113543"/>
          </a:xfrm>
          <a:prstGeom prst="rect">
            <a:avLst/>
          </a:prstGeom>
        </p:spPr>
        <p:txBody>
          <a:bodyPr vert="horz" lIns="91440" tIns="45720" rIns="91440" bIns="45720" rtlCol="0" anchor="t" anchorCtr="0">
            <a:noAutofit/>
          </a:bodyPr>
          <a:lstStyle/>
          <a:p>
            <a:r>
              <a:rPr lang="fi-FI" dirty="0"/>
              <a:t>Muokkaa </a:t>
            </a:r>
            <a:r>
              <a:rPr lang="fi-FI" dirty="0" err="1"/>
              <a:t>perustyyl</a:t>
            </a:r>
            <a:r>
              <a:rPr lang="fi-FI" dirty="0"/>
              <a:t>. </a:t>
            </a:r>
            <a:r>
              <a:rPr lang="fi-FI" dirty="0" err="1"/>
              <a:t>napsautt</a:t>
            </a:r>
            <a:r>
              <a:rPr lang="fi-FI" dirty="0"/>
              <a:t>.</a:t>
            </a:r>
          </a:p>
        </p:txBody>
      </p:sp>
      <p:sp>
        <p:nvSpPr>
          <p:cNvPr id="3" name="Tekstin paikkamerkki 2"/>
          <p:cNvSpPr>
            <a:spLocks noGrp="1"/>
          </p:cNvSpPr>
          <p:nvPr>
            <p:ph type="body" idx="1"/>
          </p:nvPr>
        </p:nvSpPr>
        <p:spPr>
          <a:xfrm>
            <a:off x="1055441" y="1772816"/>
            <a:ext cx="9361040" cy="4304620"/>
          </a:xfrm>
          <a:prstGeom prst="rect">
            <a:avLst/>
          </a:prstGeom>
        </p:spPr>
        <p:txBody>
          <a:bodyPr vert="horz" lIns="91440" tIns="45720" rIns="91440" bIns="45720" rtlCol="0">
            <a:noAutofit/>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p:txBody>
      </p:sp>
      <p:sp>
        <p:nvSpPr>
          <p:cNvPr id="6" name="Dian numeron paikkamerkki 5"/>
          <p:cNvSpPr>
            <a:spLocks noGrp="1"/>
          </p:cNvSpPr>
          <p:nvPr>
            <p:ph type="sldNum" sz="quarter" idx="4"/>
          </p:nvPr>
        </p:nvSpPr>
        <p:spPr>
          <a:xfrm>
            <a:off x="1007435" y="6545238"/>
            <a:ext cx="487991" cy="196131"/>
          </a:xfrm>
          <a:prstGeom prst="rect">
            <a:avLst/>
          </a:prstGeom>
        </p:spPr>
        <p:txBody>
          <a:bodyPr vert="horz" lIns="0" tIns="0" rIns="0" bIns="0" rtlCol="0" anchor="ctr"/>
          <a:lstStyle>
            <a:lvl1pPr algn="r">
              <a:defRPr sz="800">
                <a:solidFill>
                  <a:srgbClr val="000000"/>
                </a:solidFill>
              </a:defRPr>
            </a:lvl1pPr>
          </a:lstStyle>
          <a:p>
            <a:fld id="{90912E3B-9838-4611-AED2-1868E41D44C1}" type="slidenum">
              <a:rPr lang="fi-FI" smtClean="0"/>
              <a:pPr/>
              <a:t>‹#›</a:t>
            </a:fld>
            <a:endParaRPr lang="fi-FI"/>
          </a:p>
        </p:txBody>
      </p:sp>
      <p:sp>
        <p:nvSpPr>
          <p:cNvPr id="4" name="Päivämäärän paikkamerkki 3"/>
          <p:cNvSpPr>
            <a:spLocks noGrp="1"/>
          </p:cNvSpPr>
          <p:nvPr>
            <p:ph type="dt" sz="half" idx="2"/>
          </p:nvPr>
        </p:nvSpPr>
        <p:spPr>
          <a:xfrm>
            <a:off x="1498600" y="6545238"/>
            <a:ext cx="1117600" cy="196131"/>
          </a:xfrm>
          <a:prstGeom prst="rect">
            <a:avLst/>
          </a:prstGeom>
        </p:spPr>
        <p:txBody>
          <a:bodyPr vert="horz" lIns="0" tIns="0" rIns="0" bIns="0" rtlCol="0" anchor="ctr"/>
          <a:lstStyle>
            <a:lvl1pPr algn="ctr">
              <a:defRPr sz="800">
                <a:solidFill>
                  <a:srgbClr val="000000"/>
                </a:solidFill>
              </a:defRPr>
            </a:lvl1pPr>
          </a:lstStyle>
          <a:p>
            <a:r>
              <a:rPr lang="fi-FI"/>
              <a:t>10.8.2023</a:t>
            </a:r>
          </a:p>
        </p:txBody>
      </p:sp>
      <p:sp>
        <p:nvSpPr>
          <p:cNvPr id="5" name="Alatunnisteen paikkamerkki 4"/>
          <p:cNvSpPr>
            <a:spLocks noGrp="1"/>
          </p:cNvSpPr>
          <p:nvPr>
            <p:ph type="ftr" sz="quarter" idx="3"/>
          </p:nvPr>
        </p:nvSpPr>
        <p:spPr>
          <a:xfrm>
            <a:off x="2619242" y="6545238"/>
            <a:ext cx="6307371" cy="196131"/>
          </a:xfrm>
          <a:prstGeom prst="rect">
            <a:avLst/>
          </a:prstGeom>
        </p:spPr>
        <p:txBody>
          <a:bodyPr vert="horz" lIns="0" tIns="0" rIns="0" bIns="0" rtlCol="0" anchor="ctr"/>
          <a:lstStyle>
            <a:lvl1pPr algn="ctr">
              <a:defRPr sz="800">
                <a:solidFill>
                  <a:srgbClr val="000000"/>
                </a:solidFill>
              </a:defRPr>
            </a:lvl1pPr>
          </a:lstStyle>
          <a:p>
            <a:r>
              <a:rPr lang="fi-FI"/>
              <a:t>Mikkonen Maija-Liisa</a:t>
            </a:r>
            <a:endParaRPr lang="fi-FI" dirty="0"/>
          </a:p>
        </p:txBody>
      </p:sp>
      <p:pic>
        <p:nvPicPr>
          <p:cNvPr id="12" name="Kuva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365855" y="4797722"/>
            <a:ext cx="4827633" cy="2060278"/>
          </a:xfrm>
          <a:prstGeom prst="rect">
            <a:avLst/>
          </a:prstGeom>
        </p:spPr>
      </p:pic>
      <p:pic>
        <p:nvPicPr>
          <p:cNvPr id="8" name="Kuva 7">
            <a:extLst>
              <a:ext uri="{FF2B5EF4-FFF2-40B4-BE49-F238E27FC236}">
                <a16:creationId xmlns:a16="http://schemas.microsoft.com/office/drawing/2014/main" id="{77C7EC51-D300-CA6E-0064-275583BE218B}"/>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10848528" y="5949280"/>
            <a:ext cx="1204518" cy="766031"/>
          </a:xfrm>
          <a:prstGeom prst="rect">
            <a:avLst/>
          </a:prstGeom>
        </p:spPr>
      </p:pic>
    </p:spTree>
    <p:extLst>
      <p:ext uri="{BB962C8B-B14F-4D97-AF65-F5344CB8AC3E}">
        <p14:creationId xmlns:p14="http://schemas.microsoft.com/office/powerpoint/2010/main" val="1245484357"/>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2" r:id="rId4"/>
    <p:sldLayoutId id="2147483654" r:id="rId5"/>
    <p:sldLayoutId id="2147483655" r:id="rId6"/>
  </p:sldLayoutIdLst>
  <p:hf hdr="0"/>
  <p:txStyles>
    <p:titleStyle>
      <a:lvl1pPr algn="l" defTabSz="914400" rtl="0" eaLnBrk="1" latinLnBrk="0" hangingPunct="1">
        <a:lnSpc>
          <a:spcPct val="100000"/>
        </a:lnSpc>
        <a:spcBef>
          <a:spcPct val="0"/>
        </a:spcBef>
        <a:buNone/>
        <a:defRPr sz="3000" kern="1200">
          <a:solidFill>
            <a:schemeClr val="tx1"/>
          </a:solidFill>
          <a:latin typeface="+mj-lt"/>
          <a:ea typeface="+mj-ea"/>
          <a:cs typeface="+mj-cs"/>
        </a:defRPr>
      </a:lvl1pPr>
    </p:titleStyle>
    <p:bodyStyle>
      <a:lvl1pPr marL="355600" indent="-355600" algn="l" defTabSz="914400" rtl="0" eaLnBrk="1" latinLnBrk="0" hangingPunct="1">
        <a:lnSpc>
          <a:spcPct val="100000"/>
        </a:lnSpc>
        <a:spcBef>
          <a:spcPts val="600"/>
        </a:spcBef>
        <a:buClr>
          <a:srgbClr val="B6BF00"/>
        </a:buClr>
        <a:buFont typeface="Arial" pitchFamily="34" charset="0"/>
        <a:buChar char="•"/>
        <a:defRPr sz="2200" kern="1200" baseline="0">
          <a:solidFill>
            <a:schemeClr val="tx1"/>
          </a:solidFill>
          <a:latin typeface="+mn-lt"/>
          <a:ea typeface="+mn-ea"/>
          <a:cs typeface="+mn-cs"/>
        </a:defRPr>
      </a:lvl1pPr>
      <a:lvl2pPr marL="719138" indent="-363538" algn="l" defTabSz="914400" rtl="0" eaLnBrk="1" latinLnBrk="0" hangingPunct="1">
        <a:lnSpc>
          <a:spcPct val="95000"/>
        </a:lnSpc>
        <a:spcBef>
          <a:spcPts val="600"/>
        </a:spcBef>
        <a:buClr>
          <a:srgbClr val="B6BF00"/>
        </a:buClr>
        <a:buFont typeface="Arial" pitchFamily="34" charset="0"/>
        <a:buChar char="•"/>
        <a:defRPr sz="2000" kern="1200">
          <a:solidFill>
            <a:schemeClr val="tx1"/>
          </a:solidFill>
          <a:latin typeface="+mn-lt"/>
          <a:ea typeface="+mn-ea"/>
          <a:cs typeface="+mn-cs"/>
        </a:defRPr>
      </a:lvl2pPr>
      <a:lvl3pPr marL="1074738" indent="-355600" algn="l" defTabSz="914400" rtl="0" eaLnBrk="1" latinLnBrk="0" hangingPunct="1">
        <a:lnSpc>
          <a:spcPct val="95000"/>
        </a:lnSpc>
        <a:spcBef>
          <a:spcPts val="600"/>
        </a:spcBef>
        <a:buClr>
          <a:srgbClr val="B6BF00"/>
        </a:buClr>
        <a:buFont typeface="Arial" pitchFamily="34" charset="0"/>
        <a:buChar char="•"/>
        <a:defRPr sz="2000" kern="1200">
          <a:solidFill>
            <a:schemeClr val="tx1"/>
          </a:solidFill>
          <a:latin typeface="+mn-lt"/>
          <a:ea typeface="+mn-ea"/>
          <a:cs typeface="+mn-cs"/>
        </a:defRPr>
      </a:lvl3pPr>
      <a:lvl4pPr marL="1436688" indent="-361950" algn="l" defTabSz="914400" rtl="0" eaLnBrk="1" latinLnBrk="0" hangingPunct="1">
        <a:lnSpc>
          <a:spcPct val="95000"/>
        </a:lnSpc>
        <a:spcBef>
          <a:spcPts val="600"/>
        </a:spcBef>
        <a:buClr>
          <a:srgbClr val="B6BF00"/>
        </a:buClr>
        <a:buFont typeface="Arial" pitchFamily="34" charset="0"/>
        <a:buChar char="•"/>
        <a:defRPr sz="2000" kern="1200">
          <a:solidFill>
            <a:schemeClr val="tx1"/>
          </a:solidFill>
          <a:latin typeface="+mn-lt"/>
          <a:ea typeface="+mn-ea"/>
          <a:cs typeface="+mn-cs"/>
        </a:defRPr>
      </a:lvl4pPr>
      <a:lvl5pPr marL="1792288" indent="-355600" algn="l" defTabSz="914400" rtl="0" eaLnBrk="1" latinLnBrk="0" hangingPunct="1">
        <a:lnSpc>
          <a:spcPct val="95000"/>
        </a:lnSpc>
        <a:spcBef>
          <a:spcPts val="600"/>
        </a:spcBef>
        <a:buClr>
          <a:srgbClr val="B6BF00"/>
        </a:buClr>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www.finlex.fi/fi/laki/ajantasa/2012/20120916#a23.3.2023-371" TargetMode="Externa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hyperlink" Target="https://www.finlex.fi/fi/laki/ajantasa/2012/20120916#a23.3.2023-371" TargetMode="Externa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3602613-C2CB-7AD2-9972-C7C354AE77D2}"/>
              </a:ext>
            </a:extLst>
          </p:cNvPr>
          <p:cNvSpPr>
            <a:spLocks noGrp="1"/>
          </p:cNvSpPr>
          <p:nvPr>
            <p:ph type="ctrTitle"/>
          </p:nvPr>
        </p:nvSpPr>
        <p:spPr/>
        <p:txBody>
          <a:bodyPr/>
          <a:lstStyle/>
          <a:p>
            <a:r>
              <a:rPr lang="fi-FI" dirty="0"/>
              <a:t>Palkkatuki ja oppisopimus		</a:t>
            </a:r>
          </a:p>
        </p:txBody>
      </p:sp>
      <p:sp>
        <p:nvSpPr>
          <p:cNvPr id="3" name="Alaotsikko 2">
            <a:extLst>
              <a:ext uri="{FF2B5EF4-FFF2-40B4-BE49-F238E27FC236}">
                <a16:creationId xmlns:a16="http://schemas.microsoft.com/office/drawing/2014/main" id="{761C9A82-4A92-E7E4-525B-71D8DB8FD627}"/>
              </a:ext>
            </a:extLst>
          </p:cNvPr>
          <p:cNvSpPr>
            <a:spLocks noGrp="1"/>
          </p:cNvSpPr>
          <p:nvPr>
            <p:ph type="subTitle" idx="1"/>
          </p:nvPr>
        </p:nvSpPr>
        <p:spPr/>
        <p:txBody>
          <a:bodyPr/>
          <a:lstStyle/>
          <a:p>
            <a:r>
              <a:rPr lang="fi-FI" dirty="0"/>
              <a:t>Rautalampi 1.2.2024</a:t>
            </a:r>
          </a:p>
        </p:txBody>
      </p:sp>
      <p:sp>
        <p:nvSpPr>
          <p:cNvPr id="4" name="Dian numeron paikkamerkki 3">
            <a:extLst>
              <a:ext uri="{FF2B5EF4-FFF2-40B4-BE49-F238E27FC236}">
                <a16:creationId xmlns:a16="http://schemas.microsoft.com/office/drawing/2014/main" id="{8D59A48E-C604-AEB4-D8AF-DF42853045A7}"/>
              </a:ext>
            </a:extLst>
          </p:cNvPr>
          <p:cNvSpPr>
            <a:spLocks noGrp="1"/>
          </p:cNvSpPr>
          <p:nvPr>
            <p:ph type="sldNum" sz="quarter" idx="12"/>
          </p:nvPr>
        </p:nvSpPr>
        <p:spPr/>
        <p:txBody>
          <a:bodyPr/>
          <a:lstStyle/>
          <a:p>
            <a:fld id="{90912E3B-9838-4611-AED2-1868E41D44C1}" type="slidenum">
              <a:rPr lang="fi-FI" smtClean="0"/>
              <a:pPr/>
              <a:t>1</a:t>
            </a:fld>
            <a:endParaRPr lang="fi-FI" dirty="0"/>
          </a:p>
        </p:txBody>
      </p:sp>
      <p:sp>
        <p:nvSpPr>
          <p:cNvPr id="5" name="Päivämäärän paikkamerkki 4">
            <a:extLst>
              <a:ext uri="{FF2B5EF4-FFF2-40B4-BE49-F238E27FC236}">
                <a16:creationId xmlns:a16="http://schemas.microsoft.com/office/drawing/2014/main" id="{2B1568C9-A6D5-8013-7567-292CF581B2F1}"/>
              </a:ext>
            </a:extLst>
          </p:cNvPr>
          <p:cNvSpPr>
            <a:spLocks noGrp="1"/>
          </p:cNvSpPr>
          <p:nvPr>
            <p:ph type="dt" sz="half" idx="10"/>
          </p:nvPr>
        </p:nvSpPr>
        <p:spPr/>
        <p:txBody>
          <a:bodyPr/>
          <a:lstStyle/>
          <a:p>
            <a:r>
              <a:rPr lang="fi-FI" dirty="0"/>
              <a:t>31012024	</a:t>
            </a:r>
          </a:p>
        </p:txBody>
      </p:sp>
      <p:sp>
        <p:nvSpPr>
          <p:cNvPr id="6" name="Alatunnisteen paikkamerkki 5">
            <a:extLst>
              <a:ext uri="{FF2B5EF4-FFF2-40B4-BE49-F238E27FC236}">
                <a16:creationId xmlns:a16="http://schemas.microsoft.com/office/drawing/2014/main" id="{76E71941-8EF7-5216-FDC6-DD486F213897}"/>
              </a:ext>
            </a:extLst>
          </p:cNvPr>
          <p:cNvSpPr>
            <a:spLocks noGrp="1"/>
          </p:cNvSpPr>
          <p:nvPr>
            <p:ph type="ftr" sz="quarter" idx="11"/>
          </p:nvPr>
        </p:nvSpPr>
        <p:spPr/>
        <p:txBody>
          <a:bodyPr/>
          <a:lstStyle/>
          <a:p>
            <a:r>
              <a:rPr lang="fi-FI"/>
              <a:t>Mikkonen Maija-Liisa</a:t>
            </a:r>
            <a:endParaRPr lang="fi-FI" dirty="0"/>
          </a:p>
        </p:txBody>
      </p:sp>
    </p:spTree>
    <p:extLst>
      <p:ext uri="{BB962C8B-B14F-4D97-AF65-F5344CB8AC3E}">
        <p14:creationId xmlns:p14="http://schemas.microsoft.com/office/powerpoint/2010/main" val="30803434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4A990A6-26D2-5521-F5D0-6B6D469DE54A}"/>
              </a:ext>
            </a:extLst>
          </p:cNvPr>
          <p:cNvSpPr>
            <a:spLocks noGrp="1"/>
          </p:cNvSpPr>
          <p:nvPr>
            <p:ph type="title"/>
          </p:nvPr>
        </p:nvSpPr>
        <p:spPr>
          <a:xfrm>
            <a:off x="1084124" y="498463"/>
            <a:ext cx="9332357" cy="554274"/>
          </a:xfrm>
        </p:spPr>
        <p:txBody>
          <a:bodyPr/>
          <a:lstStyle/>
          <a:p>
            <a:r>
              <a:rPr lang="fi-FI" dirty="0"/>
              <a:t>Palkkatuen myöntömahdollisuus </a:t>
            </a:r>
          </a:p>
        </p:txBody>
      </p:sp>
      <p:sp>
        <p:nvSpPr>
          <p:cNvPr id="3" name="Dian numeron paikkamerkki 2">
            <a:extLst>
              <a:ext uri="{FF2B5EF4-FFF2-40B4-BE49-F238E27FC236}">
                <a16:creationId xmlns:a16="http://schemas.microsoft.com/office/drawing/2014/main" id="{4939F8F1-73A5-E504-6AF7-5CF229C53B06}"/>
              </a:ext>
            </a:extLst>
          </p:cNvPr>
          <p:cNvSpPr>
            <a:spLocks noGrp="1"/>
          </p:cNvSpPr>
          <p:nvPr>
            <p:ph type="sldNum" sz="quarter" idx="12"/>
          </p:nvPr>
        </p:nvSpPr>
        <p:spPr/>
        <p:txBody>
          <a:bodyPr/>
          <a:lstStyle/>
          <a:p>
            <a:fld id="{90912E3B-9838-4611-AED2-1868E41D44C1}" type="slidenum">
              <a:rPr lang="fi-FI" smtClean="0"/>
              <a:pPr/>
              <a:t>2</a:t>
            </a:fld>
            <a:endParaRPr lang="fi-FI"/>
          </a:p>
        </p:txBody>
      </p:sp>
      <p:sp>
        <p:nvSpPr>
          <p:cNvPr id="4" name="Päivämäärän paikkamerkki 3">
            <a:extLst>
              <a:ext uri="{FF2B5EF4-FFF2-40B4-BE49-F238E27FC236}">
                <a16:creationId xmlns:a16="http://schemas.microsoft.com/office/drawing/2014/main" id="{D8FBD7DB-71A2-346E-0850-499E28A231C0}"/>
              </a:ext>
            </a:extLst>
          </p:cNvPr>
          <p:cNvSpPr>
            <a:spLocks noGrp="1"/>
          </p:cNvSpPr>
          <p:nvPr>
            <p:ph type="dt" sz="half" idx="10"/>
          </p:nvPr>
        </p:nvSpPr>
        <p:spPr/>
        <p:txBody>
          <a:bodyPr/>
          <a:lstStyle/>
          <a:p>
            <a:r>
              <a:rPr lang="fi-FI" dirty="0"/>
              <a:t>31012024</a:t>
            </a:r>
          </a:p>
        </p:txBody>
      </p:sp>
      <p:sp>
        <p:nvSpPr>
          <p:cNvPr id="5" name="Alatunnisteen paikkamerkki 4">
            <a:extLst>
              <a:ext uri="{FF2B5EF4-FFF2-40B4-BE49-F238E27FC236}">
                <a16:creationId xmlns:a16="http://schemas.microsoft.com/office/drawing/2014/main" id="{A4FCE91E-2335-68B5-642B-71E7DFCDD89D}"/>
              </a:ext>
            </a:extLst>
          </p:cNvPr>
          <p:cNvSpPr>
            <a:spLocks noGrp="1"/>
          </p:cNvSpPr>
          <p:nvPr>
            <p:ph type="ftr" sz="quarter" idx="11"/>
          </p:nvPr>
        </p:nvSpPr>
        <p:spPr/>
        <p:txBody>
          <a:bodyPr/>
          <a:lstStyle/>
          <a:p>
            <a:r>
              <a:rPr lang="fi-FI"/>
              <a:t>Mikkonen Maija-Liisa</a:t>
            </a:r>
            <a:endParaRPr lang="fi-FI" dirty="0"/>
          </a:p>
        </p:txBody>
      </p:sp>
      <p:sp>
        <p:nvSpPr>
          <p:cNvPr id="7" name="Tekstiruutu 6">
            <a:extLst>
              <a:ext uri="{FF2B5EF4-FFF2-40B4-BE49-F238E27FC236}">
                <a16:creationId xmlns:a16="http://schemas.microsoft.com/office/drawing/2014/main" id="{379AAADE-1D14-6BCE-05EF-2B8EB186497E}"/>
              </a:ext>
            </a:extLst>
          </p:cNvPr>
          <p:cNvSpPr txBox="1"/>
          <p:nvPr/>
        </p:nvSpPr>
        <p:spPr>
          <a:xfrm rot="10800000" flipV="1">
            <a:off x="1343471" y="1214246"/>
            <a:ext cx="10134306" cy="4801314"/>
          </a:xfrm>
          <a:prstGeom prst="rect">
            <a:avLst/>
          </a:prstGeom>
          <a:noFill/>
        </p:spPr>
        <p:txBody>
          <a:bodyPr wrap="square">
            <a:spAutoFit/>
          </a:bodyPr>
          <a:lstStyle/>
          <a:p>
            <a:pPr algn="l" fontAlgn="base"/>
            <a:r>
              <a:rPr lang="fi-FI" b="0" i="0" dirty="0">
                <a:solidFill>
                  <a:srgbClr val="4E4E4E"/>
                </a:solidFill>
                <a:effectLst/>
                <a:latin typeface="inherit"/>
              </a:rPr>
              <a:t>2 §</a:t>
            </a:r>
            <a:r>
              <a:rPr lang="fi-FI" b="0" i="0" dirty="0">
                <a:solidFill>
                  <a:srgbClr val="4E4E4E"/>
                </a:solidFill>
                <a:effectLst/>
                <a:latin typeface="IntervalSansProSemiBold"/>
              </a:rPr>
              <a:t> </a:t>
            </a:r>
            <a:r>
              <a:rPr lang="fi-FI" b="0" i="0" u="sng" dirty="0">
                <a:solidFill>
                  <a:srgbClr val="0B5B8D"/>
                </a:solidFill>
                <a:effectLst/>
                <a:latin typeface="inherit"/>
                <a:hlinkClick r:id="rId2" tooltip="Linkki muutossäädöksen voimaantulotietoihin"/>
              </a:rPr>
              <a:t>(23.3.2023/371)</a:t>
            </a:r>
            <a:endParaRPr lang="fi-FI" b="0" i="0" dirty="0">
              <a:solidFill>
                <a:srgbClr val="4E4E4E"/>
              </a:solidFill>
              <a:effectLst/>
              <a:latin typeface="IntervalSansProSemiBold"/>
            </a:endParaRPr>
          </a:p>
          <a:p>
            <a:pPr algn="l" fontAlgn="base"/>
            <a:r>
              <a:rPr lang="fi-FI" sz="2400" b="0" i="0" dirty="0">
                <a:solidFill>
                  <a:srgbClr val="4E4E4E"/>
                </a:solidFill>
                <a:effectLst/>
              </a:rPr>
              <a:t>Palkkatuki ammatillisen osaamisen parantamiseen</a:t>
            </a:r>
          </a:p>
          <a:p>
            <a:pPr algn="l" fontAlgn="base"/>
            <a:r>
              <a:rPr lang="fi-FI" sz="2400" b="0" i="0" dirty="0">
                <a:solidFill>
                  <a:srgbClr val="444444"/>
                </a:solidFill>
                <a:effectLst/>
              </a:rPr>
              <a:t>Työ- ja elinkeinotoimisto voi myöntää palkkatukea ammatillisen osaamisen parantamiseen, kun työsuhteeseen </a:t>
            </a:r>
            <a:r>
              <a:rPr lang="fi-FI" sz="2400" b="1" dirty="0">
                <a:solidFill>
                  <a:srgbClr val="444444"/>
                </a:solidFill>
                <a:effectLst/>
              </a:rPr>
              <a:t>palkattava työtön työnhakija:</a:t>
            </a:r>
          </a:p>
          <a:p>
            <a:pPr algn="l" fontAlgn="base"/>
            <a:r>
              <a:rPr lang="fi-FI" sz="2400" b="0" i="0" dirty="0">
                <a:solidFill>
                  <a:srgbClr val="444444"/>
                </a:solidFill>
                <a:effectLst/>
              </a:rPr>
              <a:t>1) on 15–24-vuotias;</a:t>
            </a:r>
          </a:p>
          <a:p>
            <a:pPr algn="l" fontAlgn="base"/>
            <a:r>
              <a:rPr lang="fi-FI" sz="2400" b="0" i="0" dirty="0">
                <a:solidFill>
                  <a:srgbClr val="444444"/>
                </a:solidFill>
                <a:effectLst/>
              </a:rPr>
              <a:t>2) on täyttänyt 50 vuotta;</a:t>
            </a:r>
          </a:p>
          <a:p>
            <a:pPr algn="l" fontAlgn="base"/>
            <a:r>
              <a:rPr lang="fi-FI" sz="2400" b="0" i="0" dirty="0">
                <a:solidFill>
                  <a:srgbClr val="444444"/>
                </a:solidFill>
                <a:effectLst/>
              </a:rPr>
              <a:t>3) ei ole suorittanut ylioppilastutkintoa, ammatillisesta koulutuksesta annetussa laissa tarkoitettua tutkintoa tai näihin rinnastettavaa ulkomaista toisen asteen tutkintoa;</a:t>
            </a:r>
          </a:p>
          <a:p>
            <a:pPr algn="l" fontAlgn="base"/>
            <a:r>
              <a:rPr lang="fi-FI" sz="2400" b="0" i="0" dirty="0">
                <a:solidFill>
                  <a:srgbClr val="444444"/>
                </a:solidFill>
                <a:effectLst/>
              </a:rPr>
              <a:t>4) on kotoutumisen edistämisestä annetussa laissa tarkoitettuun kotoutumissuunnitelmaan oikeutettu; tai</a:t>
            </a:r>
          </a:p>
          <a:p>
            <a:pPr algn="l" fontAlgn="base"/>
            <a:r>
              <a:rPr lang="fi-FI" sz="2400" b="0" i="0" dirty="0">
                <a:solidFill>
                  <a:srgbClr val="444444"/>
                </a:solidFill>
                <a:effectLst/>
              </a:rPr>
              <a:t>5) ei ole ollut ansiotyössä kuuden edellisen kuukauden aikana.</a:t>
            </a:r>
          </a:p>
        </p:txBody>
      </p:sp>
    </p:spTree>
    <p:extLst>
      <p:ext uri="{BB962C8B-B14F-4D97-AF65-F5344CB8AC3E}">
        <p14:creationId xmlns:p14="http://schemas.microsoft.com/office/powerpoint/2010/main" val="5176401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BD9FAD5-86C4-9967-E9F1-C8CA51856C0F}"/>
              </a:ext>
            </a:extLst>
          </p:cNvPr>
          <p:cNvSpPr>
            <a:spLocks noGrp="1"/>
          </p:cNvSpPr>
          <p:nvPr>
            <p:ph type="title"/>
          </p:nvPr>
        </p:nvSpPr>
        <p:spPr/>
        <p:txBody>
          <a:bodyPr/>
          <a:lstStyle/>
          <a:p>
            <a:r>
              <a:rPr lang="fi-FI" dirty="0"/>
              <a:t>TE-toimiston arvio työttömyyden kestosta </a:t>
            </a:r>
          </a:p>
        </p:txBody>
      </p:sp>
      <p:sp>
        <p:nvSpPr>
          <p:cNvPr id="3" name="Dian numeron paikkamerkki 2">
            <a:extLst>
              <a:ext uri="{FF2B5EF4-FFF2-40B4-BE49-F238E27FC236}">
                <a16:creationId xmlns:a16="http://schemas.microsoft.com/office/drawing/2014/main" id="{6CFD9970-88FC-EA98-82DB-4C91859C4292}"/>
              </a:ext>
            </a:extLst>
          </p:cNvPr>
          <p:cNvSpPr>
            <a:spLocks noGrp="1"/>
          </p:cNvSpPr>
          <p:nvPr>
            <p:ph type="sldNum" sz="quarter" idx="12"/>
          </p:nvPr>
        </p:nvSpPr>
        <p:spPr/>
        <p:txBody>
          <a:bodyPr/>
          <a:lstStyle/>
          <a:p>
            <a:fld id="{90912E3B-9838-4611-AED2-1868E41D44C1}" type="slidenum">
              <a:rPr lang="fi-FI" smtClean="0"/>
              <a:pPr/>
              <a:t>3</a:t>
            </a:fld>
            <a:endParaRPr lang="fi-FI"/>
          </a:p>
        </p:txBody>
      </p:sp>
      <p:sp>
        <p:nvSpPr>
          <p:cNvPr id="4" name="Päivämäärän paikkamerkki 3">
            <a:extLst>
              <a:ext uri="{FF2B5EF4-FFF2-40B4-BE49-F238E27FC236}">
                <a16:creationId xmlns:a16="http://schemas.microsoft.com/office/drawing/2014/main" id="{BA48510C-4EC5-EB64-92C5-F274CB39D02D}"/>
              </a:ext>
            </a:extLst>
          </p:cNvPr>
          <p:cNvSpPr>
            <a:spLocks noGrp="1"/>
          </p:cNvSpPr>
          <p:nvPr>
            <p:ph type="dt" sz="half" idx="10"/>
          </p:nvPr>
        </p:nvSpPr>
        <p:spPr/>
        <p:txBody>
          <a:bodyPr/>
          <a:lstStyle/>
          <a:p>
            <a:r>
              <a:rPr lang="fi-FI" dirty="0"/>
              <a:t>31012024</a:t>
            </a:r>
          </a:p>
        </p:txBody>
      </p:sp>
      <p:sp>
        <p:nvSpPr>
          <p:cNvPr id="5" name="Alatunnisteen paikkamerkki 4">
            <a:extLst>
              <a:ext uri="{FF2B5EF4-FFF2-40B4-BE49-F238E27FC236}">
                <a16:creationId xmlns:a16="http://schemas.microsoft.com/office/drawing/2014/main" id="{C8FCCAEF-38B5-3E0F-2D47-7205A3526B19}"/>
              </a:ext>
            </a:extLst>
          </p:cNvPr>
          <p:cNvSpPr>
            <a:spLocks noGrp="1"/>
          </p:cNvSpPr>
          <p:nvPr>
            <p:ph type="ftr" sz="quarter" idx="11"/>
          </p:nvPr>
        </p:nvSpPr>
        <p:spPr/>
        <p:txBody>
          <a:bodyPr/>
          <a:lstStyle/>
          <a:p>
            <a:r>
              <a:rPr lang="fi-FI" dirty="0"/>
              <a:t>Mikkonen Maija-Liisa</a:t>
            </a:r>
          </a:p>
        </p:txBody>
      </p:sp>
      <p:sp>
        <p:nvSpPr>
          <p:cNvPr id="7" name="Tekstiruutu 6">
            <a:extLst>
              <a:ext uri="{FF2B5EF4-FFF2-40B4-BE49-F238E27FC236}">
                <a16:creationId xmlns:a16="http://schemas.microsoft.com/office/drawing/2014/main" id="{9126A2E6-AFED-B4F0-48BB-0F3A090BE7A9}"/>
              </a:ext>
            </a:extLst>
          </p:cNvPr>
          <p:cNvSpPr txBox="1"/>
          <p:nvPr/>
        </p:nvSpPr>
        <p:spPr>
          <a:xfrm>
            <a:off x="1271464" y="980729"/>
            <a:ext cx="10001576" cy="5447645"/>
          </a:xfrm>
          <a:prstGeom prst="rect">
            <a:avLst/>
          </a:prstGeom>
          <a:noFill/>
        </p:spPr>
        <p:txBody>
          <a:bodyPr wrap="square">
            <a:spAutoFit/>
          </a:bodyPr>
          <a:lstStyle/>
          <a:p>
            <a:pPr algn="l" fontAlgn="base"/>
            <a:r>
              <a:rPr lang="fi-FI" sz="2400" b="0" i="0" dirty="0">
                <a:solidFill>
                  <a:srgbClr val="444444"/>
                </a:solidFill>
                <a:effectLst/>
              </a:rPr>
              <a:t>Palkkatuen myöntäminen ammatillisen osaamisen parantamiseen edellyttää, että työ- ja elinkeinotoimisto arvioi työnhakijan työttömyyden johtuvan ammatillisen osaamisen puutteista ja palkkatuella tuetun työn parantavan hänen ammatillista osaamistaan ja mahdollisuuksiaan työllistyä avoimille työmarkkinoille. </a:t>
            </a:r>
          </a:p>
          <a:p>
            <a:pPr algn="l" fontAlgn="base"/>
            <a:endParaRPr lang="fi-FI" sz="2400" dirty="0">
              <a:solidFill>
                <a:srgbClr val="444444"/>
              </a:solidFill>
            </a:endParaRPr>
          </a:p>
          <a:p>
            <a:pPr algn="l" fontAlgn="base"/>
            <a:r>
              <a:rPr lang="fi-FI" sz="2400" b="0" i="0" dirty="0">
                <a:solidFill>
                  <a:srgbClr val="444444"/>
                </a:solidFill>
                <a:effectLst/>
              </a:rPr>
              <a:t>Jos tuella palkattava on ollut työttömänä välittömästi ennen palkkatuen myöntämistä yhtäjaksoisesti alle 12 kuukautta, palkkatuen myöntäminen edellyttää lisäksi, että henkilön työttömyys ilman palkkatuen myöntämistä todennäköisesti kestäisi yli 12 kuukautta</a:t>
            </a:r>
            <a:r>
              <a:rPr lang="fi-FI" b="0" i="0" dirty="0">
                <a:solidFill>
                  <a:srgbClr val="444444"/>
                </a:solidFill>
                <a:effectLst/>
                <a:latin typeface="IntervalSansProRegular"/>
              </a:rPr>
              <a:t>.</a:t>
            </a:r>
          </a:p>
          <a:p>
            <a:pPr algn="l" fontAlgn="base"/>
            <a:endParaRPr lang="fi-FI" sz="2400" dirty="0">
              <a:solidFill>
                <a:srgbClr val="444444"/>
              </a:solidFill>
              <a:latin typeface="IntervalSansProRegular"/>
            </a:endParaRPr>
          </a:p>
          <a:p>
            <a:pPr algn="l" fontAlgn="base"/>
            <a:r>
              <a:rPr lang="fi-FI" sz="2400" b="0" i="0" dirty="0">
                <a:solidFill>
                  <a:srgbClr val="444444"/>
                </a:solidFill>
                <a:effectLst/>
                <a:latin typeface="IntervalSansProRegular"/>
              </a:rPr>
              <a:t>Jos työnhakijalla on koulutus jo alalle, jossa on avoinna vapaita työpaikkoja, palkkatukea oppisopimuskoulutukseen ei välttämättä myönnetä. </a:t>
            </a:r>
          </a:p>
          <a:p>
            <a:pPr algn="l" fontAlgn="base"/>
            <a:endParaRPr lang="fi-FI" dirty="0">
              <a:solidFill>
                <a:srgbClr val="444444"/>
              </a:solidFill>
              <a:latin typeface="IntervalSansProRegular"/>
            </a:endParaRPr>
          </a:p>
          <a:p>
            <a:pPr algn="l" fontAlgn="base"/>
            <a:endParaRPr lang="fi-FI" b="0" i="0" dirty="0">
              <a:solidFill>
                <a:srgbClr val="444444"/>
              </a:solidFill>
              <a:effectLst/>
              <a:latin typeface="IntervalSansProRegular"/>
            </a:endParaRPr>
          </a:p>
        </p:txBody>
      </p:sp>
    </p:spTree>
    <p:extLst>
      <p:ext uri="{BB962C8B-B14F-4D97-AF65-F5344CB8AC3E}">
        <p14:creationId xmlns:p14="http://schemas.microsoft.com/office/powerpoint/2010/main" val="30834053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6C7C68C-1613-648B-E136-8465B67919DE}"/>
              </a:ext>
            </a:extLst>
          </p:cNvPr>
          <p:cNvSpPr>
            <a:spLocks noGrp="1"/>
          </p:cNvSpPr>
          <p:nvPr>
            <p:ph type="title"/>
          </p:nvPr>
        </p:nvSpPr>
        <p:spPr>
          <a:xfrm>
            <a:off x="1199456" y="116632"/>
            <a:ext cx="9001000" cy="1080120"/>
          </a:xfrm>
        </p:spPr>
        <p:txBody>
          <a:bodyPr/>
          <a:lstStyle/>
          <a:p>
            <a:pPr fontAlgn="base"/>
            <a:br>
              <a:rPr lang="fi-FI" b="0" i="0" dirty="0">
                <a:solidFill>
                  <a:srgbClr val="4E4E4E"/>
                </a:solidFill>
                <a:effectLst/>
                <a:latin typeface="IntervalSansProSemiBold"/>
              </a:rPr>
            </a:br>
            <a:r>
              <a:rPr lang="fi-FI" b="0" i="0" dirty="0">
                <a:solidFill>
                  <a:srgbClr val="4E4E4E"/>
                </a:solidFill>
                <a:effectLst/>
                <a:latin typeface="IntervalSansProSemiBold"/>
              </a:rPr>
              <a:t>Palkkatuki oppisopimuskoulutukseen</a:t>
            </a:r>
            <a:br>
              <a:rPr lang="fi-FI" b="0" i="0" dirty="0">
                <a:solidFill>
                  <a:srgbClr val="4E4E4E"/>
                </a:solidFill>
                <a:effectLst/>
                <a:latin typeface="IntervalSansProSemiBold"/>
              </a:rPr>
            </a:br>
            <a:endParaRPr lang="fi-FI" dirty="0"/>
          </a:p>
        </p:txBody>
      </p:sp>
      <p:sp>
        <p:nvSpPr>
          <p:cNvPr id="3" name="Dian numeron paikkamerkki 2">
            <a:extLst>
              <a:ext uri="{FF2B5EF4-FFF2-40B4-BE49-F238E27FC236}">
                <a16:creationId xmlns:a16="http://schemas.microsoft.com/office/drawing/2014/main" id="{7ABDA9C7-B32C-054F-FA8A-D036DC7FBB2D}"/>
              </a:ext>
            </a:extLst>
          </p:cNvPr>
          <p:cNvSpPr>
            <a:spLocks noGrp="1"/>
          </p:cNvSpPr>
          <p:nvPr>
            <p:ph type="sldNum" sz="quarter" idx="12"/>
          </p:nvPr>
        </p:nvSpPr>
        <p:spPr/>
        <p:txBody>
          <a:bodyPr/>
          <a:lstStyle/>
          <a:p>
            <a:fld id="{90912E3B-9838-4611-AED2-1868E41D44C1}" type="slidenum">
              <a:rPr lang="fi-FI" smtClean="0"/>
              <a:pPr/>
              <a:t>4</a:t>
            </a:fld>
            <a:endParaRPr lang="fi-FI"/>
          </a:p>
        </p:txBody>
      </p:sp>
      <p:sp>
        <p:nvSpPr>
          <p:cNvPr id="4" name="Päivämäärän paikkamerkki 3">
            <a:extLst>
              <a:ext uri="{FF2B5EF4-FFF2-40B4-BE49-F238E27FC236}">
                <a16:creationId xmlns:a16="http://schemas.microsoft.com/office/drawing/2014/main" id="{C73AD8A6-279F-22C4-85CD-7474DB208FF9}"/>
              </a:ext>
            </a:extLst>
          </p:cNvPr>
          <p:cNvSpPr>
            <a:spLocks noGrp="1"/>
          </p:cNvSpPr>
          <p:nvPr>
            <p:ph type="dt" sz="half" idx="10"/>
          </p:nvPr>
        </p:nvSpPr>
        <p:spPr/>
        <p:txBody>
          <a:bodyPr/>
          <a:lstStyle/>
          <a:p>
            <a:r>
              <a:rPr lang="fi-FI" dirty="0"/>
              <a:t>31012024</a:t>
            </a:r>
          </a:p>
        </p:txBody>
      </p:sp>
      <p:sp>
        <p:nvSpPr>
          <p:cNvPr id="5" name="Alatunnisteen paikkamerkki 4">
            <a:extLst>
              <a:ext uri="{FF2B5EF4-FFF2-40B4-BE49-F238E27FC236}">
                <a16:creationId xmlns:a16="http://schemas.microsoft.com/office/drawing/2014/main" id="{ABFEE06F-8433-EDC5-60A4-A001314DEBEF}"/>
              </a:ext>
            </a:extLst>
          </p:cNvPr>
          <p:cNvSpPr>
            <a:spLocks noGrp="1"/>
          </p:cNvSpPr>
          <p:nvPr>
            <p:ph type="ftr" sz="quarter" idx="11"/>
          </p:nvPr>
        </p:nvSpPr>
        <p:spPr/>
        <p:txBody>
          <a:bodyPr/>
          <a:lstStyle/>
          <a:p>
            <a:r>
              <a:rPr lang="fi-FI"/>
              <a:t>Mikkonen Maija-Liisa</a:t>
            </a:r>
            <a:endParaRPr lang="fi-FI" dirty="0"/>
          </a:p>
        </p:txBody>
      </p:sp>
      <p:sp>
        <p:nvSpPr>
          <p:cNvPr id="7" name="Tekstiruutu 6">
            <a:extLst>
              <a:ext uri="{FF2B5EF4-FFF2-40B4-BE49-F238E27FC236}">
                <a16:creationId xmlns:a16="http://schemas.microsoft.com/office/drawing/2014/main" id="{0C871CE3-B5CF-5419-9375-9F39280C39B5}"/>
              </a:ext>
            </a:extLst>
          </p:cNvPr>
          <p:cNvSpPr txBox="1"/>
          <p:nvPr/>
        </p:nvSpPr>
        <p:spPr>
          <a:xfrm>
            <a:off x="1343472" y="1196752"/>
            <a:ext cx="9433048" cy="4801314"/>
          </a:xfrm>
          <a:prstGeom prst="rect">
            <a:avLst/>
          </a:prstGeom>
          <a:noFill/>
        </p:spPr>
        <p:txBody>
          <a:bodyPr wrap="square">
            <a:spAutoFit/>
          </a:bodyPr>
          <a:lstStyle/>
          <a:p>
            <a:pPr algn="l" fontAlgn="base"/>
            <a:r>
              <a:rPr lang="fi-FI" b="0" i="0" dirty="0">
                <a:solidFill>
                  <a:srgbClr val="4E4E4E"/>
                </a:solidFill>
                <a:effectLst/>
                <a:latin typeface="inherit"/>
              </a:rPr>
              <a:t>10 § </a:t>
            </a:r>
            <a:r>
              <a:rPr lang="fi-FI" b="0" i="0" u="sng" dirty="0">
                <a:solidFill>
                  <a:srgbClr val="0B5B8D"/>
                </a:solidFill>
                <a:effectLst/>
                <a:latin typeface="inherit"/>
                <a:hlinkClick r:id="rId2" tooltip="Linkki muutossäädöksen voimaantulotietoihin"/>
              </a:rPr>
              <a:t>(23.3.2023/371)</a:t>
            </a:r>
            <a:r>
              <a:rPr lang="fi-FI" b="0" i="0" dirty="0">
                <a:solidFill>
                  <a:srgbClr val="4E4E4E"/>
                </a:solidFill>
                <a:effectLst/>
                <a:latin typeface="IntervalSansProSemiBold"/>
              </a:rPr>
              <a:t> </a:t>
            </a:r>
          </a:p>
          <a:p>
            <a:pPr algn="l" fontAlgn="base"/>
            <a:endParaRPr lang="fi-FI" sz="2400" dirty="0">
              <a:solidFill>
                <a:srgbClr val="4E4E4E"/>
              </a:solidFill>
              <a:latin typeface="IntervalSansProSemiBold"/>
            </a:endParaRPr>
          </a:p>
          <a:p>
            <a:pPr algn="l" fontAlgn="base"/>
            <a:r>
              <a:rPr lang="fi-FI" sz="2400" b="0" i="0" dirty="0">
                <a:solidFill>
                  <a:srgbClr val="444444"/>
                </a:solidFill>
                <a:effectLst/>
              </a:rPr>
              <a:t>Palkkatuki voidaan myöntää oppisopimuskoulutukseen myös muun kuin 2 §:n 1 momentissa tarkoitetun työttömän työnhakijan palkkakustannuksiin. </a:t>
            </a:r>
          </a:p>
          <a:p>
            <a:pPr algn="l" fontAlgn="base"/>
            <a:endParaRPr lang="fi-FI" sz="2400" dirty="0">
              <a:solidFill>
                <a:srgbClr val="444444"/>
              </a:solidFill>
            </a:endParaRPr>
          </a:p>
          <a:p>
            <a:pPr algn="l" fontAlgn="base"/>
            <a:r>
              <a:rPr lang="fi-FI" sz="2400" b="0" i="0" dirty="0">
                <a:solidFill>
                  <a:srgbClr val="444444"/>
                </a:solidFill>
                <a:effectLst/>
              </a:rPr>
              <a:t>Jos oppisopimuskoulutukseen on myönnetty palkkatuki ennen oppisopimuskoulutuksen alkamista ja oppisopimuskoulutus toteutetaan usean työnantajan palveluksessa, palkkatuki voidaan myöntää, vaikka tuella palkattu ei ole työtön siirtyessään koulutuksen aikana toisen työnantajan palvelukseen. Tätä voidaan käyttää tilanteessa, jossa työnantaja vaihtuu kesken oppisopimuskoulutuksen. </a:t>
            </a:r>
          </a:p>
        </p:txBody>
      </p:sp>
    </p:spTree>
    <p:extLst>
      <p:ext uri="{BB962C8B-B14F-4D97-AF65-F5344CB8AC3E}">
        <p14:creationId xmlns:p14="http://schemas.microsoft.com/office/powerpoint/2010/main" val="19708002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4FBF98F-D62A-9695-243D-8E87BBB2FDD3}"/>
              </a:ext>
            </a:extLst>
          </p:cNvPr>
          <p:cNvSpPr>
            <a:spLocks noGrp="1"/>
          </p:cNvSpPr>
          <p:nvPr>
            <p:ph type="title"/>
          </p:nvPr>
        </p:nvSpPr>
        <p:spPr>
          <a:xfrm>
            <a:off x="1199456" y="498463"/>
            <a:ext cx="9217025" cy="266242"/>
          </a:xfrm>
        </p:spPr>
        <p:txBody>
          <a:bodyPr/>
          <a:lstStyle/>
          <a:p>
            <a:r>
              <a:rPr lang="fi-FI" dirty="0"/>
              <a:t>Oppisopimus mitoitetaan heti tarvittavalle koulutusajalle</a:t>
            </a:r>
          </a:p>
        </p:txBody>
      </p:sp>
      <p:sp>
        <p:nvSpPr>
          <p:cNvPr id="3" name="Dian numeron paikkamerkki 2">
            <a:extLst>
              <a:ext uri="{FF2B5EF4-FFF2-40B4-BE49-F238E27FC236}">
                <a16:creationId xmlns:a16="http://schemas.microsoft.com/office/drawing/2014/main" id="{514DA321-DB9F-47A5-43A3-A800474C85AB}"/>
              </a:ext>
            </a:extLst>
          </p:cNvPr>
          <p:cNvSpPr>
            <a:spLocks noGrp="1"/>
          </p:cNvSpPr>
          <p:nvPr>
            <p:ph type="sldNum" sz="quarter" idx="12"/>
          </p:nvPr>
        </p:nvSpPr>
        <p:spPr/>
        <p:txBody>
          <a:bodyPr/>
          <a:lstStyle/>
          <a:p>
            <a:fld id="{90912E3B-9838-4611-AED2-1868E41D44C1}" type="slidenum">
              <a:rPr lang="fi-FI" smtClean="0"/>
              <a:pPr/>
              <a:t>5</a:t>
            </a:fld>
            <a:endParaRPr lang="fi-FI"/>
          </a:p>
        </p:txBody>
      </p:sp>
      <p:sp>
        <p:nvSpPr>
          <p:cNvPr id="4" name="Päivämäärän paikkamerkki 3">
            <a:extLst>
              <a:ext uri="{FF2B5EF4-FFF2-40B4-BE49-F238E27FC236}">
                <a16:creationId xmlns:a16="http://schemas.microsoft.com/office/drawing/2014/main" id="{AEAC3E93-9973-13BB-8D7B-5F19DE9BBB42}"/>
              </a:ext>
            </a:extLst>
          </p:cNvPr>
          <p:cNvSpPr>
            <a:spLocks noGrp="1"/>
          </p:cNvSpPr>
          <p:nvPr>
            <p:ph type="dt" sz="half" idx="10"/>
          </p:nvPr>
        </p:nvSpPr>
        <p:spPr/>
        <p:txBody>
          <a:bodyPr/>
          <a:lstStyle/>
          <a:p>
            <a:r>
              <a:rPr lang="fi-FI" dirty="0"/>
              <a:t>31012024</a:t>
            </a:r>
          </a:p>
        </p:txBody>
      </p:sp>
      <p:sp>
        <p:nvSpPr>
          <p:cNvPr id="5" name="Alatunnisteen paikkamerkki 4">
            <a:extLst>
              <a:ext uri="{FF2B5EF4-FFF2-40B4-BE49-F238E27FC236}">
                <a16:creationId xmlns:a16="http://schemas.microsoft.com/office/drawing/2014/main" id="{F1B2CFDD-4038-0473-556C-EF5E00C89314}"/>
              </a:ext>
            </a:extLst>
          </p:cNvPr>
          <p:cNvSpPr>
            <a:spLocks noGrp="1"/>
          </p:cNvSpPr>
          <p:nvPr>
            <p:ph type="ftr" sz="quarter" idx="11"/>
          </p:nvPr>
        </p:nvSpPr>
        <p:spPr/>
        <p:txBody>
          <a:bodyPr/>
          <a:lstStyle/>
          <a:p>
            <a:r>
              <a:rPr lang="fi-FI"/>
              <a:t>Mikkonen Maija-Liisa</a:t>
            </a:r>
            <a:endParaRPr lang="fi-FI" dirty="0"/>
          </a:p>
        </p:txBody>
      </p:sp>
      <p:sp>
        <p:nvSpPr>
          <p:cNvPr id="7" name="Tekstiruutu 6">
            <a:extLst>
              <a:ext uri="{FF2B5EF4-FFF2-40B4-BE49-F238E27FC236}">
                <a16:creationId xmlns:a16="http://schemas.microsoft.com/office/drawing/2014/main" id="{13DFB9E4-FD54-8856-44A6-41F165FB33BD}"/>
              </a:ext>
            </a:extLst>
          </p:cNvPr>
          <p:cNvSpPr txBox="1"/>
          <p:nvPr/>
        </p:nvSpPr>
        <p:spPr>
          <a:xfrm>
            <a:off x="1199456" y="1628800"/>
            <a:ext cx="9793088" cy="3785652"/>
          </a:xfrm>
          <a:prstGeom prst="rect">
            <a:avLst/>
          </a:prstGeom>
          <a:noFill/>
        </p:spPr>
        <p:txBody>
          <a:bodyPr wrap="square">
            <a:spAutoFit/>
          </a:bodyPr>
          <a:lstStyle/>
          <a:p>
            <a:r>
              <a:rPr lang="fi-FI" sz="2400" b="0" i="0" dirty="0">
                <a:solidFill>
                  <a:srgbClr val="444444"/>
                </a:solidFill>
                <a:effectLst/>
              </a:rPr>
              <a:t>Oppisopimuskoulutukseen myönnettävän palkkatuen kesto on palkkatukea myönnettäessä mitoitettava koko sille ajalle, ja jonka työ- ja elinkeinotoimisto arvioi tarkoituksenmukaiseksi.</a:t>
            </a:r>
          </a:p>
          <a:p>
            <a:endParaRPr lang="fi-FI" sz="2400" dirty="0">
              <a:solidFill>
                <a:srgbClr val="444444"/>
              </a:solidFill>
            </a:endParaRPr>
          </a:p>
          <a:p>
            <a:r>
              <a:rPr lang="fi-FI" sz="2400" b="0" i="0" dirty="0">
                <a:solidFill>
                  <a:srgbClr val="444444"/>
                </a:solidFill>
                <a:effectLst/>
              </a:rPr>
              <a:t>Tukiaikaa voidaan kuitenkin 3 §:n 3 momentin 5 kohdassa ja 4 §:n 1 momentissa säädetyn estämättä jatkaa, jos henkilökohtaisen osaamisen kehittämissuunnitelman mukainen oppisopimuskoulutuksen kesto muuttuu koulutuksen aikana. (Kouluttajasta tai </a:t>
            </a:r>
            <a:r>
              <a:rPr lang="fi-FI" sz="2400" b="0" i="0" dirty="0" err="1">
                <a:solidFill>
                  <a:srgbClr val="444444"/>
                </a:solidFill>
                <a:effectLst/>
              </a:rPr>
              <a:t>ta:sta</a:t>
            </a:r>
            <a:r>
              <a:rPr lang="fi-FI" sz="2400" b="0" i="0" dirty="0">
                <a:solidFill>
                  <a:srgbClr val="444444"/>
                </a:solidFill>
                <a:effectLst/>
              </a:rPr>
              <a:t> johtuvat syyt) </a:t>
            </a:r>
          </a:p>
          <a:p>
            <a:endParaRPr lang="fi-FI" sz="2400" dirty="0">
              <a:solidFill>
                <a:srgbClr val="444444"/>
              </a:solidFill>
            </a:endParaRPr>
          </a:p>
        </p:txBody>
      </p:sp>
    </p:spTree>
    <p:extLst>
      <p:ext uri="{BB962C8B-B14F-4D97-AF65-F5344CB8AC3E}">
        <p14:creationId xmlns:p14="http://schemas.microsoft.com/office/powerpoint/2010/main" val="28951897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an numeron paikkamerkki 2">
            <a:extLst>
              <a:ext uri="{FF2B5EF4-FFF2-40B4-BE49-F238E27FC236}">
                <a16:creationId xmlns:a16="http://schemas.microsoft.com/office/drawing/2014/main" id="{4018ADEB-6931-8852-8E80-B85F9A9F0AC5}"/>
              </a:ext>
            </a:extLst>
          </p:cNvPr>
          <p:cNvSpPr>
            <a:spLocks noGrp="1"/>
          </p:cNvSpPr>
          <p:nvPr>
            <p:ph type="sldNum" sz="quarter" idx="12"/>
          </p:nvPr>
        </p:nvSpPr>
        <p:spPr/>
        <p:txBody>
          <a:bodyPr/>
          <a:lstStyle/>
          <a:p>
            <a:fld id="{90912E3B-9838-4611-AED2-1868E41D44C1}" type="slidenum">
              <a:rPr lang="fi-FI" smtClean="0"/>
              <a:pPr/>
              <a:t>6</a:t>
            </a:fld>
            <a:endParaRPr lang="fi-FI"/>
          </a:p>
        </p:txBody>
      </p:sp>
      <p:sp>
        <p:nvSpPr>
          <p:cNvPr id="4" name="Päivämäärän paikkamerkki 3">
            <a:extLst>
              <a:ext uri="{FF2B5EF4-FFF2-40B4-BE49-F238E27FC236}">
                <a16:creationId xmlns:a16="http://schemas.microsoft.com/office/drawing/2014/main" id="{69BBA0C4-F4C3-701F-81DC-7A0CA95A04B4}"/>
              </a:ext>
            </a:extLst>
          </p:cNvPr>
          <p:cNvSpPr>
            <a:spLocks noGrp="1"/>
          </p:cNvSpPr>
          <p:nvPr>
            <p:ph type="dt" sz="half" idx="10"/>
          </p:nvPr>
        </p:nvSpPr>
        <p:spPr>
          <a:xfrm>
            <a:off x="1501642" y="6523342"/>
            <a:ext cx="1117600" cy="196131"/>
          </a:xfrm>
        </p:spPr>
        <p:txBody>
          <a:bodyPr/>
          <a:lstStyle/>
          <a:p>
            <a:r>
              <a:rPr lang="fi-FI" dirty="0"/>
              <a:t>31012024</a:t>
            </a:r>
          </a:p>
        </p:txBody>
      </p:sp>
      <p:sp>
        <p:nvSpPr>
          <p:cNvPr id="5" name="Alatunnisteen paikkamerkki 4">
            <a:extLst>
              <a:ext uri="{FF2B5EF4-FFF2-40B4-BE49-F238E27FC236}">
                <a16:creationId xmlns:a16="http://schemas.microsoft.com/office/drawing/2014/main" id="{79EF3BAB-1C59-E4A7-0A2A-2C26197F7831}"/>
              </a:ext>
            </a:extLst>
          </p:cNvPr>
          <p:cNvSpPr>
            <a:spLocks noGrp="1"/>
          </p:cNvSpPr>
          <p:nvPr>
            <p:ph type="ftr" sz="quarter" idx="11"/>
          </p:nvPr>
        </p:nvSpPr>
        <p:spPr/>
        <p:txBody>
          <a:bodyPr/>
          <a:lstStyle/>
          <a:p>
            <a:r>
              <a:rPr lang="fi-FI"/>
              <a:t>Mikkonen Maija-Liisa</a:t>
            </a:r>
            <a:endParaRPr lang="fi-FI" dirty="0"/>
          </a:p>
        </p:txBody>
      </p:sp>
      <p:sp>
        <p:nvSpPr>
          <p:cNvPr id="7" name="Tekstiruutu 6">
            <a:extLst>
              <a:ext uri="{FF2B5EF4-FFF2-40B4-BE49-F238E27FC236}">
                <a16:creationId xmlns:a16="http://schemas.microsoft.com/office/drawing/2014/main" id="{7C50EBB8-1968-5C57-1888-BAA50A57A5CC}"/>
              </a:ext>
            </a:extLst>
          </p:cNvPr>
          <p:cNvSpPr txBox="1"/>
          <p:nvPr/>
        </p:nvSpPr>
        <p:spPr>
          <a:xfrm>
            <a:off x="1343472" y="1628800"/>
            <a:ext cx="7800528" cy="4524315"/>
          </a:xfrm>
          <a:prstGeom prst="rect">
            <a:avLst/>
          </a:prstGeom>
          <a:noFill/>
        </p:spPr>
        <p:txBody>
          <a:bodyPr wrap="square">
            <a:spAutoFit/>
          </a:bodyPr>
          <a:lstStyle/>
          <a:p>
            <a:r>
              <a:rPr lang="fi-FI" sz="2400" b="0" i="0" dirty="0">
                <a:solidFill>
                  <a:srgbClr val="444444"/>
                </a:solidFill>
                <a:effectLst/>
              </a:rPr>
              <a:t>Mikäli palkkatuelle haetaan jatkoa em. </a:t>
            </a:r>
            <a:r>
              <a:rPr lang="fi-FI" sz="2400" dirty="0">
                <a:solidFill>
                  <a:srgbClr val="444444"/>
                </a:solidFill>
              </a:rPr>
              <a:t>s</a:t>
            </a:r>
            <a:r>
              <a:rPr lang="fi-FI" sz="2400" b="0" i="0" dirty="0">
                <a:solidFill>
                  <a:srgbClr val="444444"/>
                </a:solidFill>
                <a:effectLst/>
              </a:rPr>
              <a:t>yistä, </a:t>
            </a:r>
            <a:r>
              <a:rPr lang="fi-FI" sz="2400" dirty="0">
                <a:solidFill>
                  <a:srgbClr val="444444"/>
                </a:solidFill>
              </a:rPr>
              <a:t>j</a:t>
            </a:r>
            <a:r>
              <a:rPr lang="fi-FI" sz="2400" b="0" i="0" dirty="0">
                <a:solidFill>
                  <a:srgbClr val="444444"/>
                </a:solidFill>
                <a:effectLst/>
              </a:rPr>
              <a:t>atkohakemus on toimitettava työ- ja elinkeinotoimistolle ennen myönnetyn tukijakson päättymistä.</a:t>
            </a:r>
          </a:p>
          <a:p>
            <a:endParaRPr lang="fi-FI" sz="2400" b="0" i="0" dirty="0">
              <a:solidFill>
                <a:srgbClr val="444444"/>
              </a:solidFill>
              <a:effectLst/>
            </a:endParaRPr>
          </a:p>
          <a:p>
            <a:r>
              <a:rPr lang="fi-FI" sz="2400" dirty="0">
                <a:solidFill>
                  <a:srgbClr val="444444"/>
                </a:solidFill>
              </a:rPr>
              <a:t>Palkkatuetun työn jatkoksi ei uuden lain mukaan voida enää myöntää palkkatukea oppisopimuskoulutukseen </a:t>
            </a:r>
          </a:p>
          <a:p>
            <a:endParaRPr lang="fi-FI" sz="2400" dirty="0">
              <a:solidFill>
                <a:srgbClr val="444444"/>
              </a:solidFill>
            </a:endParaRPr>
          </a:p>
          <a:p>
            <a:r>
              <a:rPr lang="fi-FI" sz="2400" dirty="0">
                <a:solidFill>
                  <a:srgbClr val="444444"/>
                </a:solidFill>
              </a:rPr>
              <a:t>Henkilö, joka kysyy yrittäjältä palkkatukipaikkaa, kannattaa ohjata ottamaan </a:t>
            </a:r>
            <a:r>
              <a:rPr lang="fi-FI" sz="2400" dirty="0" err="1">
                <a:solidFill>
                  <a:srgbClr val="444444"/>
                </a:solidFill>
              </a:rPr>
              <a:t>yhteyttö</a:t>
            </a:r>
            <a:r>
              <a:rPr lang="fi-FI" sz="2400" dirty="0">
                <a:solidFill>
                  <a:srgbClr val="444444"/>
                </a:solidFill>
              </a:rPr>
              <a:t> omaan vastuuasiantuntijaansa TE-toimistossa palkkatukiasian selvittämiseksi. </a:t>
            </a:r>
          </a:p>
          <a:p>
            <a:endParaRPr lang="fi-FI" sz="2400" dirty="0"/>
          </a:p>
        </p:txBody>
      </p:sp>
    </p:spTree>
    <p:extLst>
      <p:ext uri="{BB962C8B-B14F-4D97-AF65-F5344CB8AC3E}">
        <p14:creationId xmlns:p14="http://schemas.microsoft.com/office/powerpoint/2010/main" val="1807682787"/>
      </p:ext>
    </p:extLst>
  </p:cSld>
  <p:clrMapOvr>
    <a:masterClrMapping/>
  </p:clrMapOvr>
</p:sld>
</file>

<file path=ppt/theme/theme1.xml><?xml version="1.0" encoding="utf-8"?>
<a:theme xmlns:a="http://schemas.openxmlformats.org/drawingml/2006/main" name="TE__DB01_perus__FI_V____RGB[1]">
  <a:themeElements>
    <a:clrScheme name="TE">
      <a:dk1>
        <a:sysClr val="windowText" lastClr="000000"/>
      </a:dk1>
      <a:lt1>
        <a:sysClr val="window" lastClr="FFFFFF"/>
      </a:lt1>
      <a:dk2>
        <a:srgbClr val="003883"/>
      </a:dk2>
      <a:lt2>
        <a:srgbClr val="F0F2CC"/>
      </a:lt2>
      <a:accent1>
        <a:srgbClr val="B6BF00"/>
      </a:accent1>
      <a:accent2>
        <a:srgbClr val="D9640C"/>
      </a:accent2>
      <a:accent3>
        <a:srgbClr val="779346"/>
      </a:accent3>
      <a:accent4>
        <a:srgbClr val="003883"/>
      </a:accent4>
      <a:accent5>
        <a:srgbClr val="4460A5"/>
      </a:accent5>
      <a:accent6>
        <a:srgbClr val="7C7C7C"/>
      </a:accent6>
      <a:hlink>
        <a:srgbClr val="0000FF"/>
      </a:hlink>
      <a:folHlink>
        <a:srgbClr val="800080"/>
      </a:folHlink>
    </a:clrScheme>
    <a:fontScheme name="Office, klassinen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e-keskus_laaja.potx" id="{B7E1D99D-3A51-4E46-9FED-F03262524ED6}" vid="{EEB27F56-48A9-454F-8334-12EE270DC94C}"/>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xml_kameleon>
  <julkisuus/>
  <laatijaorganisaatio>Pohjois-Savon TE-toimisto|fb669311-ae2c-4439-9758-dcd76d9c1d98</laatijaorganisaatio>
  <dokumentin_x0020_tila/>
  <kieli>Suomi</kieli>
  <päiväys>10.08.2023</päiväys>
  <kehalaatija>Mikkonen Maija-Liisa</kehalaatija>
  <dokumenttityyppi>Esitys</dokumenttityyppi>
</xml_kameleon>
</file>

<file path=customXml/itemProps1.xml><?xml version="1.0" encoding="utf-8"?>
<ds:datastoreItem xmlns:ds="http://schemas.openxmlformats.org/officeDocument/2006/customXml" ds:itemID="{398D700F-DA25-41CC-A2A9-111566A00900}">
  <ds:schemaRefs/>
</ds:datastoreItem>
</file>

<file path=docProps/app.xml><?xml version="1.0" encoding="utf-8"?>
<Properties xmlns="http://schemas.openxmlformats.org/officeDocument/2006/extended-properties" xmlns:vt="http://schemas.openxmlformats.org/officeDocument/2006/docPropsVTypes">
  <Template>te-keskus_laaja</Template>
  <TotalTime>65</TotalTime>
  <Words>384</Words>
  <Application>Microsoft Office PowerPoint</Application>
  <PresentationFormat>Laajakuva</PresentationFormat>
  <Paragraphs>50</Paragraphs>
  <Slides>6</Slides>
  <Notes>0</Notes>
  <HiddenSlides>0</HiddenSlides>
  <MMClips>0</MMClips>
  <ScaleCrop>false</ScaleCrop>
  <HeadingPairs>
    <vt:vector size="6" baseType="variant">
      <vt:variant>
        <vt:lpstr>Käytetyt fontit</vt:lpstr>
      </vt:variant>
      <vt:variant>
        <vt:i4>5</vt:i4>
      </vt:variant>
      <vt:variant>
        <vt:lpstr>Teema</vt:lpstr>
      </vt:variant>
      <vt:variant>
        <vt:i4>1</vt:i4>
      </vt:variant>
      <vt:variant>
        <vt:lpstr>Dian otsikot</vt:lpstr>
      </vt:variant>
      <vt:variant>
        <vt:i4>6</vt:i4>
      </vt:variant>
    </vt:vector>
  </HeadingPairs>
  <TitlesOfParts>
    <vt:vector size="12" baseType="lpstr">
      <vt:lpstr>Arial</vt:lpstr>
      <vt:lpstr>Calibri</vt:lpstr>
      <vt:lpstr>inherit</vt:lpstr>
      <vt:lpstr>IntervalSansProRegular</vt:lpstr>
      <vt:lpstr>IntervalSansProSemiBold</vt:lpstr>
      <vt:lpstr>TE__DB01_perus__FI_V____RGB[1]</vt:lpstr>
      <vt:lpstr>Palkkatuki ja oppisopimus  </vt:lpstr>
      <vt:lpstr>Palkkatuen myöntömahdollisuus </vt:lpstr>
      <vt:lpstr>TE-toimiston arvio työttömyyden kestosta </vt:lpstr>
      <vt:lpstr> Palkkatuki oppisopimuskoulutukseen </vt:lpstr>
      <vt:lpstr>Oppisopimus mitoitetaan heti tarvittavalle koulutusajalle</vt:lpstr>
      <vt:lpstr>PowerPoint-esitys</vt:lpstr>
    </vt:vector>
  </TitlesOfParts>
  <Company>Pohjois-Savon TE-toimisto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Palkkatuki ja oppisopimus</dc:title>
  <dc:creator>Mikkonen Maija-Liisa</dc:creator>
  <cp:keywords/>
  <cp:lastModifiedBy>Marjo Hartikainen</cp:lastModifiedBy>
  <cp:revision>6</cp:revision>
  <dcterms:created xsi:type="dcterms:W3CDTF">2023-08-10T05:09:45Z</dcterms:created>
  <dcterms:modified xsi:type="dcterms:W3CDTF">2024-02-05T06:26:08Z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vKameleonVerID">
    <vt:lpwstr>460.1018.02.011</vt:lpwstr>
  </property>
  <property fmtid="{D5CDD505-2E9C-101B-9397-08002B2CF9AE}" pid="3" name="dvSaved">
    <vt:lpwstr>1</vt:lpwstr>
  </property>
  <property fmtid="{D5CDD505-2E9C-101B-9397-08002B2CF9AE}" pid="4" name="dvLanguage">
    <vt:lpwstr>1035</vt:lpwstr>
  </property>
  <property fmtid="{D5CDD505-2E9C-101B-9397-08002B2CF9AE}" pid="5" name="dvTemplate">
    <vt:lpwstr>te-keskus_laaja.potx</vt:lpwstr>
  </property>
  <property fmtid="{D5CDD505-2E9C-101B-9397-08002B2CF9AE}" pid="6" name="dvDefinition">
    <vt:lpwstr>1018 (dd_default.xml)</vt:lpwstr>
  </property>
  <property fmtid="{D5CDD505-2E9C-101B-9397-08002B2CF9AE}" pid="7" name="dvDefinitionID">
    <vt:lpwstr>1018</vt:lpwstr>
  </property>
  <property fmtid="{D5CDD505-2E9C-101B-9397-08002B2CF9AE}" pid="8" name="dvContentFile">
    <vt:lpwstr>dd_default.xml</vt:lpwstr>
  </property>
  <property fmtid="{D5CDD505-2E9C-101B-9397-08002B2CF9AE}" pid="9" name="dvGlobalVerID">
    <vt:lpwstr>460.90.02.283</vt:lpwstr>
  </property>
  <property fmtid="{D5CDD505-2E9C-101B-9397-08002B2CF9AE}" pid="10" name="dvDefinitionVersion">
    <vt:lpwstr>02.011 / 7.9.2022</vt:lpwstr>
  </property>
  <property fmtid="{D5CDD505-2E9C-101B-9397-08002B2CF9AE}" pid="11" name="filename">
    <vt:lpwstr>false</vt:lpwstr>
  </property>
  <property fmtid="{D5CDD505-2E9C-101B-9397-08002B2CF9AE}" pid="12" name="filenameandpath">
    <vt:lpwstr>false</vt:lpwstr>
  </property>
  <property fmtid="{D5CDD505-2E9C-101B-9397-08002B2CF9AE}" pid="13" name="dvPagenumberExist">
    <vt:lpwstr>1</vt:lpwstr>
  </property>
  <property fmtid="{D5CDD505-2E9C-101B-9397-08002B2CF9AE}" pid="14" name="dvAuthorExist">
    <vt:lpwstr>1</vt:lpwstr>
  </property>
  <property fmtid="{D5CDD505-2E9C-101B-9397-08002B2CF9AE}" pid="15" name="dvDateExist">
    <vt:lpwstr>-1</vt:lpwstr>
  </property>
  <property fmtid="{D5CDD505-2E9C-101B-9397-08002B2CF9AE}" pid="16" name="dvCategory">
    <vt:lpwstr>165</vt:lpwstr>
  </property>
  <property fmtid="{D5CDD505-2E9C-101B-9397-08002B2CF9AE}" pid="17" name="dvCategory_2">
    <vt:lpwstr>56</vt:lpwstr>
  </property>
  <property fmtid="{D5CDD505-2E9C-101B-9397-08002B2CF9AE}" pid="18" name="dvSavepath">
    <vt:lpwstr/>
  </property>
  <property fmtid="{D5CDD505-2E9C-101B-9397-08002B2CF9AE}" pid="19" name="dvUsed">
    <vt:lpwstr>1</vt:lpwstr>
  </property>
  <property fmtid="{D5CDD505-2E9C-101B-9397-08002B2CF9AE}" pid="20" name="dvCompany">
    <vt:lpwstr>TET POS</vt:lpwstr>
  </property>
  <property fmtid="{D5CDD505-2E9C-101B-9397-08002B2CF9AE}" pid="21" name="dvSite">
    <vt:lpwstr>Kuopio</vt:lpwstr>
  </property>
  <property fmtid="{D5CDD505-2E9C-101B-9397-08002B2CF9AE}" pid="22" name="dvSite_short">
    <vt:lpwstr>Pohjois-Savon TE-palvelut</vt:lpwstr>
  </property>
  <property fmtid="{D5CDD505-2E9C-101B-9397-08002B2CF9AE}" pid="23" name="dvNumbering">
    <vt:lpwstr>0</vt:lpwstr>
  </property>
  <property fmtid="{D5CDD505-2E9C-101B-9397-08002B2CF9AE}" pid="24" name="dvDUname">
    <vt:lpwstr>Mikkonen Maija-Liisa</vt:lpwstr>
  </property>
  <property fmtid="{D5CDD505-2E9C-101B-9397-08002B2CF9AE}" pid="25" name="dvdufname">
    <vt:lpwstr>Maija-Liisa</vt:lpwstr>
  </property>
  <property fmtid="{D5CDD505-2E9C-101B-9397-08002B2CF9AE}" pid="26" name="dvdulname">
    <vt:lpwstr>Mikkonen</vt:lpwstr>
  </property>
  <property fmtid="{D5CDD505-2E9C-101B-9397-08002B2CF9AE}" pid="27" name="dvDUdepartment">
    <vt:lpwstr/>
  </property>
  <property fmtid="{D5CDD505-2E9C-101B-9397-08002B2CF9AE}" pid="28" name="dvLogoExist">
    <vt:lpwstr>0</vt:lpwstr>
  </property>
  <property fmtid="{D5CDD505-2E9C-101B-9397-08002B2CF9AE}" pid="29" name="dvCurrentlogo">
    <vt:lpwstr/>
  </property>
  <property fmtid="{D5CDD505-2E9C-101B-9397-08002B2CF9AE}" pid="30" name="julkisuus">
    <vt:lpwstr/>
  </property>
  <property fmtid="{D5CDD505-2E9C-101B-9397-08002B2CF9AE}" pid="31" name="Laatijaorganisaatio">
    <vt:lpwstr>Pohjois-Savon TE-toimisto</vt:lpwstr>
  </property>
  <property fmtid="{D5CDD505-2E9C-101B-9397-08002B2CF9AE}" pid="32" name="Dokumentin_x0020_tila">
    <vt:lpwstr/>
  </property>
  <property fmtid="{D5CDD505-2E9C-101B-9397-08002B2CF9AE}" pid="33" name="Kieli">
    <vt:lpwstr>Suomi</vt:lpwstr>
  </property>
  <property fmtid="{D5CDD505-2E9C-101B-9397-08002B2CF9AE}" pid="34" name="Päiväys">
    <vt:filetime>2023-08-09T21:00:00Z</vt:filetime>
  </property>
  <property fmtid="{D5CDD505-2E9C-101B-9397-08002B2CF9AE}" pid="35" name="KEHALaatija">
    <vt:lpwstr>Mikkonen Maija-Liisa</vt:lpwstr>
  </property>
  <property fmtid="{D5CDD505-2E9C-101B-9397-08002B2CF9AE}" pid="36" name="Asiakirjan tyyppi">
    <vt:lpwstr>Esitys</vt:lpwstr>
  </property>
  <property fmtid="{D5CDD505-2E9C-101B-9397-08002B2CF9AE}" pid="37" name="Dokumenttityyppi">
    <vt:lpwstr>Esitys</vt:lpwstr>
  </property>
</Properties>
</file>